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4" r:id="rId19"/>
    <p:sldId id="275" r:id="rId20"/>
    <p:sldId id="276" r:id="rId21"/>
    <p:sldId id="272" r:id="rId22"/>
    <p:sldId id="277" r:id="rId23"/>
    <p:sldId id="27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showGuides="1">
      <p:cViewPr>
        <p:scale>
          <a:sx n="75" d="100"/>
          <a:sy n="75" d="100"/>
        </p:scale>
        <p:origin x="1896" y="798"/>
      </p:cViewPr>
      <p:guideLst>
        <p:guide orient="horz" pos="2183"/>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D53ED9-30B8-4372-AD22-3EB701D6120F}" type="datetimeFigureOut">
              <a:rPr lang="en-US" smtClean="0"/>
              <a:t>5/17/2021</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C9431E-EA8F-4C85-AD85-5E33481FF717}" type="slidenum">
              <a:rPr lang="en-US" smtClean="0"/>
              <a:t>‹Nr.›</a:t>
            </a:fld>
            <a:endParaRPr lang="en-US"/>
          </a:p>
        </p:txBody>
      </p:sp>
    </p:spTree>
    <p:extLst>
      <p:ext uri="{BB962C8B-B14F-4D97-AF65-F5344CB8AC3E}">
        <p14:creationId xmlns:p14="http://schemas.microsoft.com/office/powerpoint/2010/main" val="3138705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two gain levels 0.1 and 0.01 (N/P ratio)</a:t>
            </a:r>
          </a:p>
          <a:p>
            <a:r>
              <a:rPr lang="en-US" dirty="0"/>
              <a:t>There were seven visual angle levels at the 0.1 gain level and seven visual angle levels at the 0.01 gain level</a:t>
            </a:r>
          </a:p>
        </p:txBody>
      </p:sp>
      <p:sp>
        <p:nvSpPr>
          <p:cNvPr id="4" name="Foliennummernplatzhalter 3"/>
          <p:cNvSpPr>
            <a:spLocks noGrp="1"/>
          </p:cNvSpPr>
          <p:nvPr>
            <p:ph type="sldNum" sz="quarter" idx="5"/>
          </p:nvPr>
        </p:nvSpPr>
        <p:spPr/>
        <p:txBody>
          <a:bodyPr/>
          <a:lstStyle/>
          <a:p>
            <a:fld id="{93C9431E-EA8F-4C85-AD85-5E33481FF717}" type="slidenum">
              <a:rPr lang="en-US" smtClean="0"/>
              <a:t>19</a:t>
            </a:fld>
            <a:endParaRPr lang="en-US"/>
          </a:p>
        </p:txBody>
      </p:sp>
    </p:spTree>
    <p:extLst>
      <p:ext uri="{BB962C8B-B14F-4D97-AF65-F5344CB8AC3E}">
        <p14:creationId xmlns:p14="http://schemas.microsoft.com/office/powerpoint/2010/main" val="1964498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CD75C8-3417-4F6F-BC72-A42D968FC776}"/>
              </a:ext>
            </a:extLst>
          </p:cNvPr>
          <p:cNvSpPr>
            <a:spLocks noGrp="1"/>
          </p:cNvSpPr>
          <p:nvPr>
            <p:ph type="ctrTitle"/>
          </p:nvPr>
        </p:nvSpPr>
        <p:spPr>
          <a:xfrm>
            <a:off x="1524000" y="1122363"/>
            <a:ext cx="9144000" cy="2387600"/>
          </a:xfrm>
        </p:spPr>
        <p:txBody>
          <a:bodyPr anchor="b"/>
          <a:lstStyle>
            <a:lvl1pPr algn="ctr">
              <a:defRPr sz="6000">
                <a:latin typeface="CMU Serif" panose="02000603000000000000" pitchFamily="2" charset="0"/>
                <a:ea typeface="CMU Serif" panose="02000603000000000000" pitchFamily="2" charset="0"/>
                <a:cs typeface="CMU Serif" panose="02000603000000000000" pitchFamily="2" charset="0"/>
              </a:defRPr>
            </a:lvl1pPr>
          </a:lstStyle>
          <a:p>
            <a:r>
              <a:rPr lang="de-DE"/>
              <a:t>Mastertitelformat bearbeiten</a:t>
            </a:r>
            <a:endParaRPr lang="en-US"/>
          </a:p>
        </p:txBody>
      </p:sp>
      <p:sp>
        <p:nvSpPr>
          <p:cNvPr id="3" name="Untertitel 2">
            <a:extLst>
              <a:ext uri="{FF2B5EF4-FFF2-40B4-BE49-F238E27FC236}">
                <a16:creationId xmlns:a16="http://schemas.microsoft.com/office/drawing/2014/main" id="{D1D70CC4-755A-461A-8DDD-2C9BD9894F5F}"/>
              </a:ext>
            </a:extLst>
          </p:cNvPr>
          <p:cNvSpPr>
            <a:spLocks noGrp="1"/>
          </p:cNvSpPr>
          <p:nvPr>
            <p:ph type="subTitle" idx="1"/>
          </p:nvPr>
        </p:nvSpPr>
        <p:spPr>
          <a:xfrm>
            <a:off x="1524000" y="3602038"/>
            <a:ext cx="9144000" cy="1655762"/>
          </a:xfrm>
        </p:spPr>
        <p:txBody>
          <a:bodyPr/>
          <a:lstStyle>
            <a:lvl1pPr marL="0" indent="0" algn="ctr">
              <a:buNone/>
              <a:defRPr sz="2400">
                <a:latin typeface="CMU Serif" panose="02000603000000000000" pitchFamily="2" charset="0"/>
                <a:ea typeface="CMU Serif" panose="02000603000000000000" pitchFamily="2" charset="0"/>
                <a:cs typeface="CMU Serif" panose="02000603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6201F961-D02A-4862-8F2F-96031615B125}"/>
              </a:ext>
            </a:extLst>
          </p:cNvPr>
          <p:cNvSpPr>
            <a:spLocks noGrp="1"/>
          </p:cNvSpPr>
          <p:nvPr>
            <p:ph type="dt" sz="half" idx="10"/>
          </p:nvPr>
        </p:nvSpPr>
        <p:spPr/>
        <p:txBody>
          <a:bodyPr/>
          <a:lstStyle>
            <a:lvl1pPr>
              <a:defRPr>
                <a:latin typeface="CMU Serif" panose="02000603000000000000" pitchFamily="2" charset="0"/>
                <a:ea typeface="CMU Serif" panose="02000603000000000000" pitchFamily="2" charset="0"/>
                <a:cs typeface="CMU Serif" panose="02000603000000000000" pitchFamily="2" charset="0"/>
              </a:defRPr>
            </a:lvl1pPr>
          </a:lstStyle>
          <a:p>
            <a:fld id="{95C89F67-48D3-4469-AA8D-C3BF278A3455}" type="datetimeFigureOut">
              <a:rPr lang="en-US" smtClean="0"/>
              <a:pPr/>
              <a:t>5/17/2021</a:t>
            </a:fld>
            <a:endParaRPr lang="en-US"/>
          </a:p>
        </p:txBody>
      </p:sp>
      <p:sp>
        <p:nvSpPr>
          <p:cNvPr id="5" name="Fußzeilenplatzhalter 4">
            <a:extLst>
              <a:ext uri="{FF2B5EF4-FFF2-40B4-BE49-F238E27FC236}">
                <a16:creationId xmlns:a16="http://schemas.microsoft.com/office/drawing/2014/main" id="{E015554C-4BF5-416F-AE67-76FC9BE56A14}"/>
              </a:ext>
            </a:extLst>
          </p:cNvPr>
          <p:cNvSpPr>
            <a:spLocks noGrp="1"/>
          </p:cNvSpPr>
          <p:nvPr>
            <p:ph type="ftr" sz="quarter" idx="11"/>
          </p:nvPr>
        </p:nvSpPr>
        <p:spPr/>
        <p:txBody>
          <a:bodyPr/>
          <a:lstStyle>
            <a:lvl1pPr>
              <a:defRPr>
                <a:latin typeface="CMU Serif" panose="02000603000000000000" pitchFamily="2" charset="0"/>
                <a:ea typeface="CMU Serif" panose="02000603000000000000" pitchFamily="2" charset="0"/>
                <a:cs typeface="CMU Serif" panose="02000603000000000000" pitchFamily="2" charset="0"/>
              </a:defRPr>
            </a:lvl1pPr>
          </a:lstStyle>
          <a:p>
            <a:endParaRPr lang="en-US"/>
          </a:p>
        </p:txBody>
      </p:sp>
      <p:sp>
        <p:nvSpPr>
          <p:cNvPr id="6" name="Foliennummernplatzhalter 5">
            <a:extLst>
              <a:ext uri="{FF2B5EF4-FFF2-40B4-BE49-F238E27FC236}">
                <a16:creationId xmlns:a16="http://schemas.microsoft.com/office/drawing/2014/main" id="{2ACB969F-46DE-415C-96BF-3B0BF52A165A}"/>
              </a:ext>
            </a:extLst>
          </p:cNvPr>
          <p:cNvSpPr>
            <a:spLocks noGrp="1"/>
          </p:cNvSpPr>
          <p:nvPr>
            <p:ph type="sldNum" sz="quarter" idx="12"/>
          </p:nvPr>
        </p:nvSpPr>
        <p:spPr/>
        <p:txBody>
          <a:bodyPr/>
          <a:lstStyle>
            <a:lvl1pPr>
              <a:defRPr>
                <a:latin typeface="CMU Serif" panose="02000603000000000000" pitchFamily="2" charset="0"/>
                <a:ea typeface="CMU Serif" panose="02000603000000000000" pitchFamily="2" charset="0"/>
                <a:cs typeface="CMU Serif" panose="02000603000000000000" pitchFamily="2" charset="0"/>
              </a:defRPr>
            </a:lvl1pPr>
          </a:lstStyle>
          <a:p>
            <a:fld id="{3580E1CD-88EB-40AC-BE74-FC2CA47CDF77}" type="slidenum">
              <a:rPr lang="en-US" smtClean="0"/>
              <a:pPr/>
              <a:t>‹Nr.›</a:t>
            </a:fld>
            <a:endParaRPr lang="en-US"/>
          </a:p>
        </p:txBody>
      </p:sp>
    </p:spTree>
    <p:extLst>
      <p:ext uri="{BB962C8B-B14F-4D97-AF65-F5344CB8AC3E}">
        <p14:creationId xmlns:p14="http://schemas.microsoft.com/office/powerpoint/2010/main" val="239834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7EE2D5-388C-42BE-9B8F-B471F71D74E1}"/>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9489B449-822D-434C-BD84-6F00FE36AF0E}"/>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9050F5AE-E350-44B6-9A71-25DE34226E44}"/>
              </a:ext>
            </a:extLst>
          </p:cNvPr>
          <p:cNvSpPr>
            <a:spLocks noGrp="1"/>
          </p:cNvSpPr>
          <p:nvPr>
            <p:ph type="dt" sz="half" idx="10"/>
          </p:nvPr>
        </p:nvSpPr>
        <p:spPr/>
        <p:txBody>
          <a:bodyPr/>
          <a:lstStyle/>
          <a:p>
            <a:fld id="{95C89F67-48D3-4469-AA8D-C3BF278A3455}" type="datetimeFigureOut">
              <a:rPr lang="en-US" smtClean="0"/>
              <a:t>5/17/2021</a:t>
            </a:fld>
            <a:endParaRPr lang="en-US"/>
          </a:p>
        </p:txBody>
      </p:sp>
      <p:sp>
        <p:nvSpPr>
          <p:cNvPr id="5" name="Fußzeilenplatzhalter 4">
            <a:extLst>
              <a:ext uri="{FF2B5EF4-FFF2-40B4-BE49-F238E27FC236}">
                <a16:creationId xmlns:a16="http://schemas.microsoft.com/office/drawing/2014/main" id="{1429EBE9-04B4-4A76-8C2F-45DDD69B50FB}"/>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786E0C64-E879-4906-B506-7CC8D0163930}"/>
              </a:ext>
            </a:extLst>
          </p:cNvPr>
          <p:cNvSpPr>
            <a:spLocks noGrp="1"/>
          </p:cNvSpPr>
          <p:nvPr>
            <p:ph type="sldNum" sz="quarter" idx="12"/>
          </p:nvPr>
        </p:nvSpPr>
        <p:spPr/>
        <p:txBody>
          <a:bodyPr/>
          <a:lstStyle/>
          <a:p>
            <a:fld id="{3580E1CD-88EB-40AC-BE74-FC2CA47CDF77}" type="slidenum">
              <a:rPr lang="en-US" smtClean="0"/>
              <a:t>‹Nr.›</a:t>
            </a:fld>
            <a:endParaRPr lang="en-US"/>
          </a:p>
        </p:txBody>
      </p:sp>
    </p:spTree>
    <p:extLst>
      <p:ext uri="{BB962C8B-B14F-4D97-AF65-F5344CB8AC3E}">
        <p14:creationId xmlns:p14="http://schemas.microsoft.com/office/powerpoint/2010/main" val="896894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C5320F76-FB45-45AB-BC7B-0013AC52DAD2}"/>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666DEB52-E434-45A4-AFD9-EBC090B2AA2E}"/>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23CC89BB-FF92-49C6-A43A-A9BA74A4072D}"/>
              </a:ext>
            </a:extLst>
          </p:cNvPr>
          <p:cNvSpPr>
            <a:spLocks noGrp="1"/>
          </p:cNvSpPr>
          <p:nvPr>
            <p:ph type="dt" sz="half" idx="10"/>
          </p:nvPr>
        </p:nvSpPr>
        <p:spPr/>
        <p:txBody>
          <a:bodyPr/>
          <a:lstStyle/>
          <a:p>
            <a:fld id="{95C89F67-48D3-4469-AA8D-C3BF278A3455}" type="datetimeFigureOut">
              <a:rPr lang="en-US" smtClean="0"/>
              <a:t>5/17/2021</a:t>
            </a:fld>
            <a:endParaRPr lang="en-US"/>
          </a:p>
        </p:txBody>
      </p:sp>
      <p:sp>
        <p:nvSpPr>
          <p:cNvPr id="5" name="Fußzeilenplatzhalter 4">
            <a:extLst>
              <a:ext uri="{FF2B5EF4-FFF2-40B4-BE49-F238E27FC236}">
                <a16:creationId xmlns:a16="http://schemas.microsoft.com/office/drawing/2014/main" id="{EC39879A-B4FE-46E0-80F2-DB9378A53C2A}"/>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74C47DA9-0DAA-4078-AF45-86D026745A5E}"/>
              </a:ext>
            </a:extLst>
          </p:cNvPr>
          <p:cNvSpPr>
            <a:spLocks noGrp="1"/>
          </p:cNvSpPr>
          <p:nvPr>
            <p:ph type="sldNum" sz="quarter" idx="12"/>
          </p:nvPr>
        </p:nvSpPr>
        <p:spPr/>
        <p:txBody>
          <a:bodyPr/>
          <a:lstStyle/>
          <a:p>
            <a:fld id="{3580E1CD-88EB-40AC-BE74-FC2CA47CDF77}" type="slidenum">
              <a:rPr lang="en-US" smtClean="0"/>
              <a:t>‹Nr.›</a:t>
            </a:fld>
            <a:endParaRPr lang="en-US"/>
          </a:p>
        </p:txBody>
      </p:sp>
    </p:spTree>
    <p:extLst>
      <p:ext uri="{BB962C8B-B14F-4D97-AF65-F5344CB8AC3E}">
        <p14:creationId xmlns:p14="http://schemas.microsoft.com/office/powerpoint/2010/main" val="2347484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B1A133-17E9-4D19-984D-A5870E68DF77}"/>
              </a:ext>
            </a:extLst>
          </p:cNvPr>
          <p:cNvSpPr>
            <a:spLocks noGrp="1"/>
          </p:cNvSpPr>
          <p:nvPr>
            <p:ph type="title"/>
          </p:nvPr>
        </p:nvSpPr>
        <p:spPr>
          <a:xfrm>
            <a:off x="405938" y="212293"/>
            <a:ext cx="10515600" cy="1325563"/>
          </a:xfrm>
        </p:spPr>
        <p:txBody>
          <a:bodyPr/>
          <a:lstStyle>
            <a:lvl1pPr>
              <a:defRPr>
                <a:latin typeface="CMU Serif" panose="02000603000000000000" pitchFamily="2" charset="0"/>
                <a:ea typeface="CMU Serif" panose="02000603000000000000" pitchFamily="2" charset="0"/>
                <a:cs typeface="CMU Serif" panose="02000603000000000000" pitchFamily="2" charset="0"/>
              </a:defRPr>
            </a:lvl1pPr>
          </a:lstStyle>
          <a:p>
            <a:r>
              <a:rPr lang="de-DE"/>
              <a:t>Mastertitelformat bearbeiten</a:t>
            </a:r>
            <a:endParaRPr lang="en-US"/>
          </a:p>
        </p:txBody>
      </p:sp>
      <p:sp>
        <p:nvSpPr>
          <p:cNvPr id="3" name="Inhaltsplatzhalter 2">
            <a:extLst>
              <a:ext uri="{FF2B5EF4-FFF2-40B4-BE49-F238E27FC236}">
                <a16:creationId xmlns:a16="http://schemas.microsoft.com/office/drawing/2014/main" id="{F3BB4252-63D0-45AC-A77C-8345B440A453}"/>
              </a:ext>
            </a:extLst>
          </p:cNvPr>
          <p:cNvSpPr>
            <a:spLocks noGrp="1"/>
          </p:cNvSpPr>
          <p:nvPr>
            <p:ph idx="1"/>
          </p:nvPr>
        </p:nvSpPr>
        <p:spPr>
          <a:xfrm>
            <a:off x="838200" y="1753985"/>
            <a:ext cx="10515600" cy="4422978"/>
          </a:xfrm>
        </p:spPr>
        <p:txBody>
          <a:bodyPr/>
          <a:lstStyle>
            <a:lvl1pPr>
              <a:defRPr>
                <a:latin typeface="CMU Serif" panose="02000603000000000000" pitchFamily="2" charset="0"/>
                <a:ea typeface="CMU Serif" panose="02000603000000000000" pitchFamily="2" charset="0"/>
                <a:cs typeface="CMU Serif" panose="02000603000000000000" pitchFamily="2" charset="0"/>
              </a:defRPr>
            </a:lvl1pPr>
            <a:lvl2pPr>
              <a:defRPr>
                <a:latin typeface="CMU Serif" panose="02000603000000000000" pitchFamily="2" charset="0"/>
                <a:ea typeface="CMU Serif" panose="02000603000000000000" pitchFamily="2" charset="0"/>
                <a:cs typeface="CMU Serif" panose="02000603000000000000" pitchFamily="2" charset="0"/>
              </a:defRPr>
            </a:lvl2pPr>
            <a:lvl3pPr>
              <a:defRPr>
                <a:latin typeface="CMU Serif" panose="02000603000000000000" pitchFamily="2" charset="0"/>
                <a:ea typeface="CMU Serif" panose="02000603000000000000" pitchFamily="2" charset="0"/>
                <a:cs typeface="CMU Serif" panose="02000603000000000000" pitchFamily="2" charset="0"/>
              </a:defRPr>
            </a:lvl3pPr>
            <a:lvl4pPr>
              <a:defRPr>
                <a:latin typeface="CMU Serif" panose="02000603000000000000" pitchFamily="2" charset="0"/>
                <a:ea typeface="CMU Serif" panose="02000603000000000000" pitchFamily="2" charset="0"/>
                <a:cs typeface="CMU Serif" panose="02000603000000000000" pitchFamily="2" charset="0"/>
              </a:defRPr>
            </a:lvl4pPr>
            <a:lvl5pPr>
              <a:defRPr>
                <a:latin typeface="CMU Serif" panose="02000603000000000000" pitchFamily="2" charset="0"/>
                <a:ea typeface="CMU Serif" panose="02000603000000000000" pitchFamily="2" charset="0"/>
                <a:cs typeface="CMU Serif" panose="02000603000000000000" pitchFamily="2"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Fußzeilenplatzhalter 4">
            <a:extLst>
              <a:ext uri="{FF2B5EF4-FFF2-40B4-BE49-F238E27FC236}">
                <a16:creationId xmlns:a16="http://schemas.microsoft.com/office/drawing/2014/main" id="{90CA34C4-DA6F-4FDF-B714-B034CB38F6BE}"/>
              </a:ext>
            </a:extLst>
          </p:cNvPr>
          <p:cNvSpPr>
            <a:spLocks noGrp="1"/>
          </p:cNvSpPr>
          <p:nvPr>
            <p:ph type="ftr" sz="quarter" idx="11"/>
          </p:nvPr>
        </p:nvSpPr>
        <p:spPr>
          <a:xfrm>
            <a:off x="4038600" y="6492875"/>
            <a:ext cx="4114800" cy="365125"/>
          </a:xfrm>
        </p:spPr>
        <p:txBody>
          <a:bodyPr/>
          <a:lstStyle>
            <a:lvl1pPr>
              <a:defRPr>
                <a:solidFill>
                  <a:schemeClr val="bg1">
                    <a:lumMod val="50000"/>
                  </a:schemeClr>
                </a:solidFill>
                <a:latin typeface="CMU Serif" panose="02000603000000000000" pitchFamily="2" charset="0"/>
                <a:ea typeface="CMU Serif" panose="02000603000000000000" pitchFamily="2" charset="0"/>
                <a:cs typeface="CMU Serif" panose="02000603000000000000" pitchFamily="2" charset="0"/>
              </a:defRPr>
            </a:lvl1pPr>
          </a:lstStyle>
          <a:p>
            <a:endParaRPr lang="en-US" dirty="0"/>
          </a:p>
        </p:txBody>
      </p:sp>
    </p:spTree>
    <p:extLst>
      <p:ext uri="{BB962C8B-B14F-4D97-AF65-F5344CB8AC3E}">
        <p14:creationId xmlns:p14="http://schemas.microsoft.com/office/powerpoint/2010/main" val="983927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6F5E36-83FB-4CC8-B9F7-548BF1DD0E60}"/>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F1F20E8E-3DD4-46FC-B519-2730C1B19D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8089BC57-45BB-4D44-A730-139B2264AB3E}"/>
              </a:ext>
            </a:extLst>
          </p:cNvPr>
          <p:cNvSpPr>
            <a:spLocks noGrp="1"/>
          </p:cNvSpPr>
          <p:nvPr>
            <p:ph type="dt" sz="half" idx="10"/>
          </p:nvPr>
        </p:nvSpPr>
        <p:spPr/>
        <p:txBody>
          <a:bodyPr/>
          <a:lstStyle/>
          <a:p>
            <a:fld id="{95C89F67-48D3-4469-AA8D-C3BF278A3455}" type="datetimeFigureOut">
              <a:rPr lang="en-US" smtClean="0"/>
              <a:t>5/17/2021</a:t>
            </a:fld>
            <a:endParaRPr lang="en-US"/>
          </a:p>
        </p:txBody>
      </p:sp>
      <p:sp>
        <p:nvSpPr>
          <p:cNvPr id="5" name="Fußzeilenplatzhalter 4">
            <a:extLst>
              <a:ext uri="{FF2B5EF4-FFF2-40B4-BE49-F238E27FC236}">
                <a16:creationId xmlns:a16="http://schemas.microsoft.com/office/drawing/2014/main" id="{844CC815-0FCA-4D1F-9315-E48B66756ECE}"/>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54877A72-F8EF-41A4-A57A-3CF461C5B5E3}"/>
              </a:ext>
            </a:extLst>
          </p:cNvPr>
          <p:cNvSpPr>
            <a:spLocks noGrp="1"/>
          </p:cNvSpPr>
          <p:nvPr>
            <p:ph type="sldNum" sz="quarter" idx="12"/>
          </p:nvPr>
        </p:nvSpPr>
        <p:spPr/>
        <p:txBody>
          <a:bodyPr/>
          <a:lstStyle/>
          <a:p>
            <a:fld id="{3580E1CD-88EB-40AC-BE74-FC2CA47CDF77}" type="slidenum">
              <a:rPr lang="en-US" smtClean="0"/>
              <a:t>‹Nr.›</a:t>
            </a:fld>
            <a:endParaRPr lang="en-US"/>
          </a:p>
        </p:txBody>
      </p:sp>
    </p:spTree>
    <p:extLst>
      <p:ext uri="{BB962C8B-B14F-4D97-AF65-F5344CB8AC3E}">
        <p14:creationId xmlns:p14="http://schemas.microsoft.com/office/powerpoint/2010/main" val="751436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F44FDEE-BB4B-4549-A7AB-0EE8A57E26F5}"/>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B5F9F0FC-F470-424F-B50F-5514C427F45B}"/>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78EC94F7-38A9-45CA-9CF6-09ACE185DEE9}"/>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6CF9A608-D66B-4549-97D5-2669591463A9}"/>
              </a:ext>
            </a:extLst>
          </p:cNvPr>
          <p:cNvSpPr>
            <a:spLocks noGrp="1"/>
          </p:cNvSpPr>
          <p:nvPr>
            <p:ph type="dt" sz="half" idx="10"/>
          </p:nvPr>
        </p:nvSpPr>
        <p:spPr/>
        <p:txBody>
          <a:bodyPr/>
          <a:lstStyle/>
          <a:p>
            <a:fld id="{95C89F67-48D3-4469-AA8D-C3BF278A3455}" type="datetimeFigureOut">
              <a:rPr lang="en-US" smtClean="0"/>
              <a:t>5/17/2021</a:t>
            </a:fld>
            <a:endParaRPr lang="en-US"/>
          </a:p>
        </p:txBody>
      </p:sp>
      <p:sp>
        <p:nvSpPr>
          <p:cNvPr id="6" name="Fußzeilenplatzhalter 5">
            <a:extLst>
              <a:ext uri="{FF2B5EF4-FFF2-40B4-BE49-F238E27FC236}">
                <a16:creationId xmlns:a16="http://schemas.microsoft.com/office/drawing/2014/main" id="{E712D41E-089A-4688-AA44-D29DDCF0E46E}"/>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D898CE6F-2D1A-49A7-8863-0192115BC111}"/>
              </a:ext>
            </a:extLst>
          </p:cNvPr>
          <p:cNvSpPr>
            <a:spLocks noGrp="1"/>
          </p:cNvSpPr>
          <p:nvPr>
            <p:ph type="sldNum" sz="quarter" idx="12"/>
          </p:nvPr>
        </p:nvSpPr>
        <p:spPr/>
        <p:txBody>
          <a:bodyPr/>
          <a:lstStyle/>
          <a:p>
            <a:fld id="{3580E1CD-88EB-40AC-BE74-FC2CA47CDF77}" type="slidenum">
              <a:rPr lang="en-US" smtClean="0"/>
              <a:t>‹Nr.›</a:t>
            </a:fld>
            <a:endParaRPr lang="en-US"/>
          </a:p>
        </p:txBody>
      </p:sp>
    </p:spTree>
    <p:extLst>
      <p:ext uri="{BB962C8B-B14F-4D97-AF65-F5344CB8AC3E}">
        <p14:creationId xmlns:p14="http://schemas.microsoft.com/office/powerpoint/2010/main" val="1685366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FA7C0C-9F03-4E2F-BB8A-24ACFAA683EE}"/>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729DB61F-8881-48C8-B557-A524A681C7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EC6A7BB7-4B49-4349-80E3-2B9C43ADA721}"/>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F1BDD475-C3AC-4EB8-8DD3-79B7F190BA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527D4209-BAB8-45AA-9F7A-7454437CF734}"/>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A3E1F340-92EF-4B2D-B9E1-B9EB242B4E45}"/>
              </a:ext>
            </a:extLst>
          </p:cNvPr>
          <p:cNvSpPr>
            <a:spLocks noGrp="1"/>
          </p:cNvSpPr>
          <p:nvPr>
            <p:ph type="dt" sz="half" idx="10"/>
          </p:nvPr>
        </p:nvSpPr>
        <p:spPr/>
        <p:txBody>
          <a:bodyPr/>
          <a:lstStyle/>
          <a:p>
            <a:fld id="{95C89F67-48D3-4469-AA8D-C3BF278A3455}" type="datetimeFigureOut">
              <a:rPr lang="en-US" smtClean="0"/>
              <a:t>5/17/2021</a:t>
            </a:fld>
            <a:endParaRPr lang="en-US"/>
          </a:p>
        </p:txBody>
      </p:sp>
      <p:sp>
        <p:nvSpPr>
          <p:cNvPr id="8" name="Fußzeilenplatzhalter 7">
            <a:extLst>
              <a:ext uri="{FF2B5EF4-FFF2-40B4-BE49-F238E27FC236}">
                <a16:creationId xmlns:a16="http://schemas.microsoft.com/office/drawing/2014/main" id="{DE171F96-1029-4624-AD3C-ADF28780B695}"/>
              </a:ext>
            </a:extLst>
          </p:cNvPr>
          <p:cNvSpPr>
            <a:spLocks noGrp="1"/>
          </p:cNvSpPr>
          <p:nvPr>
            <p:ph type="ftr" sz="quarter" idx="11"/>
          </p:nvPr>
        </p:nvSpPr>
        <p:spPr/>
        <p:txBody>
          <a:bodyPr/>
          <a:lstStyle/>
          <a:p>
            <a:endParaRPr lang="en-US"/>
          </a:p>
        </p:txBody>
      </p:sp>
      <p:sp>
        <p:nvSpPr>
          <p:cNvPr id="9" name="Foliennummernplatzhalter 8">
            <a:extLst>
              <a:ext uri="{FF2B5EF4-FFF2-40B4-BE49-F238E27FC236}">
                <a16:creationId xmlns:a16="http://schemas.microsoft.com/office/drawing/2014/main" id="{7631FF1C-09AC-4A17-8077-552CA5E0BA79}"/>
              </a:ext>
            </a:extLst>
          </p:cNvPr>
          <p:cNvSpPr>
            <a:spLocks noGrp="1"/>
          </p:cNvSpPr>
          <p:nvPr>
            <p:ph type="sldNum" sz="quarter" idx="12"/>
          </p:nvPr>
        </p:nvSpPr>
        <p:spPr/>
        <p:txBody>
          <a:bodyPr/>
          <a:lstStyle/>
          <a:p>
            <a:fld id="{3580E1CD-88EB-40AC-BE74-FC2CA47CDF77}" type="slidenum">
              <a:rPr lang="en-US" smtClean="0"/>
              <a:t>‹Nr.›</a:t>
            </a:fld>
            <a:endParaRPr lang="en-US"/>
          </a:p>
        </p:txBody>
      </p:sp>
    </p:spTree>
    <p:extLst>
      <p:ext uri="{BB962C8B-B14F-4D97-AF65-F5344CB8AC3E}">
        <p14:creationId xmlns:p14="http://schemas.microsoft.com/office/powerpoint/2010/main" val="225347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B9E801-E70A-4A60-92E0-119DF86FE5C0}"/>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5DCD1FDC-077C-4A2A-B5C0-2D5C25327C4B}"/>
              </a:ext>
            </a:extLst>
          </p:cNvPr>
          <p:cNvSpPr>
            <a:spLocks noGrp="1"/>
          </p:cNvSpPr>
          <p:nvPr>
            <p:ph type="dt" sz="half" idx="10"/>
          </p:nvPr>
        </p:nvSpPr>
        <p:spPr/>
        <p:txBody>
          <a:bodyPr/>
          <a:lstStyle/>
          <a:p>
            <a:fld id="{95C89F67-48D3-4469-AA8D-C3BF278A3455}" type="datetimeFigureOut">
              <a:rPr lang="en-US" smtClean="0"/>
              <a:t>5/17/2021</a:t>
            </a:fld>
            <a:endParaRPr lang="en-US"/>
          </a:p>
        </p:txBody>
      </p:sp>
      <p:sp>
        <p:nvSpPr>
          <p:cNvPr id="4" name="Fußzeilenplatzhalter 3">
            <a:extLst>
              <a:ext uri="{FF2B5EF4-FFF2-40B4-BE49-F238E27FC236}">
                <a16:creationId xmlns:a16="http://schemas.microsoft.com/office/drawing/2014/main" id="{41CF5092-A086-4863-AAE8-DBCD7C84CA7E}"/>
              </a:ext>
            </a:extLst>
          </p:cNvPr>
          <p:cNvSpPr>
            <a:spLocks noGrp="1"/>
          </p:cNvSpPr>
          <p:nvPr>
            <p:ph type="ftr" sz="quarter" idx="11"/>
          </p:nvPr>
        </p:nvSpPr>
        <p:spPr/>
        <p:txBody>
          <a:bodyPr/>
          <a:lstStyle/>
          <a:p>
            <a:endParaRPr lang="en-US"/>
          </a:p>
        </p:txBody>
      </p:sp>
      <p:sp>
        <p:nvSpPr>
          <p:cNvPr id="5" name="Foliennummernplatzhalter 4">
            <a:extLst>
              <a:ext uri="{FF2B5EF4-FFF2-40B4-BE49-F238E27FC236}">
                <a16:creationId xmlns:a16="http://schemas.microsoft.com/office/drawing/2014/main" id="{7D18EE61-C73C-4CFC-930B-3B6D718AA043}"/>
              </a:ext>
            </a:extLst>
          </p:cNvPr>
          <p:cNvSpPr>
            <a:spLocks noGrp="1"/>
          </p:cNvSpPr>
          <p:nvPr>
            <p:ph type="sldNum" sz="quarter" idx="12"/>
          </p:nvPr>
        </p:nvSpPr>
        <p:spPr/>
        <p:txBody>
          <a:bodyPr/>
          <a:lstStyle/>
          <a:p>
            <a:fld id="{3580E1CD-88EB-40AC-BE74-FC2CA47CDF77}" type="slidenum">
              <a:rPr lang="en-US" smtClean="0"/>
              <a:t>‹Nr.›</a:t>
            </a:fld>
            <a:endParaRPr lang="en-US"/>
          </a:p>
        </p:txBody>
      </p:sp>
    </p:spTree>
    <p:extLst>
      <p:ext uri="{BB962C8B-B14F-4D97-AF65-F5344CB8AC3E}">
        <p14:creationId xmlns:p14="http://schemas.microsoft.com/office/powerpoint/2010/main" val="2639388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BF9E2137-E48D-4B8E-BCF2-AF04015FFA1A}"/>
              </a:ext>
            </a:extLst>
          </p:cNvPr>
          <p:cNvSpPr>
            <a:spLocks noGrp="1"/>
          </p:cNvSpPr>
          <p:nvPr>
            <p:ph type="dt" sz="half" idx="10"/>
          </p:nvPr>
        </p:nvSpPr>
        <p:spPr/>
        <p:txBody>
          <a:bodyPr/>
          <a:lstStyle/>
          <a:p>
            <a:fld id="{95C89F67-48D3-4469-AA8D-C3BF278A3455}" type="datetimeFigureOut">
              <a:rPr lang="en-US" smtClean="0"/>
              <a:t>5/17/2021</a:t>
            </a:fld>
            <a:endParaRPr lang="en-US"/>
          </a:p>
        </p:txBody>
      </p:sp>
      <p:sp>
        <p:nvSpPr>
          <p:cNvPr id="3" name="Fußzeilenplatzhalter 2">
            <a:extLst>
              <a:ext uri="{FF2B5EF4-FFF2-40B4-BE49-F238E27FC236}">
                <a16:creationId xmlns:a16="http://schemas.microsoft.com/office/drawing/2014/main" id="{DA916DC8-AD72-4A6E-B464-980D196D4B9C}"/>
              </a:ext>
            </a:extLst>
          </p:cNvPr>
          <p:cNvSpPr>
            <a:spLocks noGrp="1"/>
          </p:cNvSpPr>
          <p:nvPr>
            <p:ph type="ftr" sz="quarter" idx="11"/>
          </p:nvPr>
        </p:nvSpPr>
        <p:spPr/>
        <p:txBody>
          <a:bodyPr/>
          <a:lstStyle/>
          <a:p>
            <a:endParaRPr lang="en-US"/>
          </a:p>
        </p:txBody>
      </p:sp>
      <p:sp>
        <p:nvSpPr>
          <p:cNvPr id="4" name="Foliennummernplatzhalter 3">
            <a:extLst>
              <a:ext uri="{FF2B5EF4-FFF2-40B4-BE49-F238E27FC236}">
                <a16:creationId xmlns:a16="http://schemas.microsoft.com/office/drawing/2014/main" id="{02396154-D5F3-4130-8E76-26A8D873079C}"/>
              </a:ext>
            </a:extLst>
          </p:cNvPr>
          <p:cNvSpPr>
            <a:spLocks noGrp="1"/>
          </p:cNvSpPr>
          <p:nvPr>
            <p:ph type="sldNum" sz="quarter" idx="12"/>
          </p:nvPr>
        </p:nvSpPr>
        <p:spPr/>
        <p:txBody>
          <a:bodyPr/>
          <a:lstStyle/>
          <a:p>
            <a:fld id="{3580E1CD-88EB-40AC-BE74-FC2CA47CDF77}" type="slidenum">
              <a:rPr lang="en-US" smtClean="0"/>
              <a:t>‹Nr.›</a:t>
            </a:fld>
            <a:endParaRPr lang="en-US"/>
          </a:p>
        </p:txBody>
      </p:sp>
    </p:spTree>
    <p:extLst>
      <p:ext uri="{BB962C8B-B14F-4D97-AF65-F5344CB8AC3E}">
        <p14:creationId xmlns:p14="http://schemas.microsoft.com/office/powerpoint/2010/main" val="3078921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E837CE-8715-4C0E-BFB3-F493DE1ABF06}"/>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0D9304A0-7CF6-4D2A-B620-8D1430C98E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B235E808-B640-487A-AE2E-8DFBD63365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8DE96411-98F5-49B7-AF8E-61B417A30F94}"/>
              </a:ext>
            </a:extLst>
          </p:cNvPr>
          <p:cNvSpPr>
            <a:spLocks noGrp="1"/>
          </p:cNvSpPr>
          <p:nvPr>
            <p:ph type="dt" sz="half" idx="10"/>
          </p:nvPr>
        </p:nvSpPr>
        <p:spPr/>
        <p:txBody>
          <a:bodyPr/>
          <a:lstStyle/>
          <a:p>
            <a:fld id="{95C89F67-48D3-4469-AA8D-C3BF278A3455}" type="datetimeFigureOut">
              <a:rPr lang="en-US" smtClean="0"/>
              <a:t>5/17/2021</a:t>
            </a:fld>
            <a:endParaRPr lang="en-US"/>
          </a:p>
        </p:txBody>
      </p:sp>
      <p:sp>
        <p:nvSpPr>
          <p:cNvPr id="6" name="Fußzeilenplatzhalter 5">
            <a:extLst>
              <a:ext uri="{FF2B5EF4-FFF2-40B4-BE49-F238E27FC236}">
                <a16:creationId xmlns:a16="http://schemas.microsoft.com/office/drawing/2014/main" id="{26CBA915-42FC-407A-A29F-F415EE957B3A}"/>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A90C4BD9-F626-4E7F-8A03-41E38230E849}"/>
              </a:ext>
            </a:extLst>
          </p:cNvPr>
          <p:cNvSpPr>
            <a:spLocks noGrp="1"/>
          </p:cNvSpPr>
          <p:nvPr>
            <p:ph type="sldNum" sz="quarter" idx="12"/>
          </p:nvPr>
        </p:nvSpPr>
        <p:spPr/>
        <p:txBody>
          <a:bodyPr/>
          <a:lstStyle/>
          <a:p>
            <a:fld id="{3580E1CD-88EB-40AC-BE74-FC2CA47CDF77}" type="slidenum">
              <a:rPr lang="en-US" smtClean="0"/>
              <a:t>‹Nr.›</a:t>
            </a:fld>
            <a:endParaRPr lang="en-US"/>
          </a:p>
        </p:txBody>
      </p:sp>
    </p:spTree>
    <p:extLst>
      <p:ext uri="{BB962C8B-B14F-4D97-AF65-F5344CB8AC3E}">
        <p14:creationId xmlns:p14="http://schemas.microsoft.com/office/powerpoint/2010/main" val="1777966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CA5672-F3D3-4FA9-A4EE-270183AB9B2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BC7E00C9-C55D-4B53-93BA-AA2B9928F2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a:extLst>
              <a:ext uri="{FF2B5EF4-FFF2-40B4-BE49-F238E27FC236}">
                <a16:creationId xmlns:a16="http://schemas.microsoft.com/office/drawing/2014/main" id="{E6B76827-55A7-41EA-86D9-10FF7EA70D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0989397F-C21F-45AE-B8C6-B423CE946A78}"/>
              </a:ext>
            </a:extLst>
          </p:cNvPr>
          <p:cNvSpPr>
            <a:spLocks noGrp="1"/>
          </p:cNvSpPr>
          <p:nvPr>
            <p:ph type="dt" sz="half" idx="10"/>
          </p:nvPr>
        </p:nvSpPr>
        <p:spPr/>
        <p:txBody>
          <a:bodyPr/>
          <a:lstStyle/>
          <a:p>
            <a:fld id="{95C89F67-48D3-4469-AA8D-C3BF278A3455}" type="datetimeFigureOut">
              <a:rPr lang="en-US" smtClean="0"/>
              <a:t>5/17/2021</a:t>
            </a:fld>
            <a:endParaRPr lang="en-US"/>
          </a:p>
        </p:txBody>
      </p:sp>
      <p:sp>
        <p:nvSpPr>
          <p:cNvPr id="6" name="Fußzeilenplatzhalter 5">
            <a:extLst>
              <a:ext uri="{FF2B5EF4-FFF2-40B4-BE49-F238E27FC236}">
                <a16:creationId xmlns:a16="http://schemas.microsoft.com/office/drawing/2014/main" id="{D555209A-9A5A-402D-B2A8-603166681CEC}"/>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CABE143E-6FA8-4833-98E6-6D821899C134}"/>
              </a:ext>
            </a:extLst>
          </p:cNvPr>
          <p:cNvSpPr>
            <a:spLocks noGrp="1"/>
          </p:cNvSpPr>
          <p:nvPr>
            <p:ph type="sldNum" sz="quarter" idx="12"/>
          </p:nvPr>
        </p:nvSpPr>
        <p:spPr/>
        <p:txBody>
          <a:bodyPr/>
          <a:lstStyle/>
          <a:p>
            <a:fld id="{3580E1CD-88EB-40AC-BE74-FC2CA47CDF77}" type="slidenum">
              <a:rPr lang="en-US" smtClean="0"/>
              <a:t>‹Nr.›</a:t>
            </a:fld>
            <a:endParaRPr lang="en-US"/>
          </a:p>
        </p:txBody>
      </p:sp>
    </p:spTree>
    <p:extLst>
      <p:ext uri="{BB962C8B-B14F-4D97-AF65-F5344CB8AC3E}">
        <p14:creationId xmlns:p14="http://schemas.microsoft.com/office/powerpoint/2010/main" val="3849755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02408D9-E319-48A7-A30A-CB36CACEEA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US"/>
          </a:p>
        </p:txBody>
      </p:sp>
      <p:sp>
        <p:nvSpPr>
          <p:cNvPr id="3" name="Textplatzhalter 2">
            <a:extLst>
              <a:ext uri="{FF2B5EF4-FFF2-40B4-BE49-F238E27FC236}">
                <a16:creationId xmlns:a16="http://schemas.microsoft.com/office/drawing/2014/main" id="{DDD3A22F-995E-4D6F-A662-9B9FB319C0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FCEAE3A6-8BFE-4E66-AB63-C04318FB7C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C89F67-48D3-4469-AA8D-C3BF278A3455}" type="datetimeFigureOut">
              <a:rPr lang="en-US" smtClean="0"/>
              <a:t>5/17/2021</a:t>
            </a:fld>
            <a:endParaRPr lang="en-US"/>
          </a:p>
        </p:txBody>
      </p:sp>
      <p:sp>
        <p:nvSpPr>
          <p:cNvPr id="5" name="Fußzeilenplatzhalter 4">
            <a:extLst>
              <a:ext uri="{FF2B5EF4-FFF2-40B4-BE49-F238E27FC236}">
                <a16:creationId xmlns:a16="http://schemas.microsoft.com/office/drawing/2014/main" id="{D9C656A9-960A-4CB6-A654-9081D2F8A4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Foliennummernplatzhalter 5">
            <a:extLst>
              <a:ext uri="{FF2B5EF4-FFF2-40B4-BE49-F238E27FC236}">
                <a16:creationId xmlns:a16="http://schemas.microsoft.com/office/drawing/2014/main" id="{AB921AE3-8F20-4CDD-AA65-CEB4E9543A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80E1CD-88EB-40AC-BE74-FC2CA47CDF77}" type="slidenum">
              <a:rPr lang="en-US" smtClean="0"/>
              <a:t>‹Nr.›</a:t>
            </a:fld>
            <a:endParaRPr lang="en-US"/>
          </a:p>
        </p:txBody>
      </p:sp>
    </p:spTree>
    <p:extLst>
      <p:ext uri="{BB962C8B-B14F-4D97-AF65-F5344CB8AC3E}">
        <p14:creationId xmlns:p14="http://schemas.microsoft.com/office/powerpoint/2010/main" val="6830914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D9E320-7183-4C03-8A9F-1D4B523BC70D}"/>
              </a:ext>
            </a:extLst>
          </p:cNvPr>
          <p:cNvSpPr>
            <a:spLocks noGrp="1"/>
          </p:cNvSpPr>
          <p:nvPr>
            <p:ph type="ctrTitle"/>
          </p:nvPr>
        </p:nvSpPr>
        <p:spPr/>
        <p:txBody>
          <a:bodyPr/>
          <a:lstStyle/>
          <a:p>
            <a:r>
              <a:rPr lang="de-DE" dirty="0"/>
              <a:t>Feedback Tremor</a:t>
            </a:r>
            <a:endParaRPr lang="en-US" dirty="0"/>
          </a:p>
        </p:txBody>
      </p:sp>
      <p:sp>
        <p:nvSpPr>
          <p:cNvPr id="3" name="Untertitel 2">
            <a:extLst>
              <a:ext uri="{FF2B5EF4-FFF2-40B4-BE49-F238E27FC236}">
                <a16:creationId xmlns:a16="http://schemas.microsoft.com/office/drawing/2014/main" id="{C8065DDE-EEC6-4D35-B36F-68D9E11D80BD}"/>
              </a:ext>
            </a:extLst>
          </p:cNvPr>
          <p:cNvSpPr>
            <a:spLocks noGrp="1"/>
          </p:cNvSpPr>
          <p:nvPr>
            <p:ph type="subTitle" idx="1"/>
          </p:nvPr>
        </p:nvSpPr>
        <p:spPr>
          <a:xfrm>
            <a:off x="1524000" y="3639360"/>
            <a:ext cx="9144000" cy="1655762"/>
          </a:xfrm>
        </p:spPr>
        <p:txBody>
          <a:bodyPr/>
          <a:lstStyle/>
          <a:p>
            <a:r>
              <a:rPr lang="de-DE" dirty="0"/>
              <a:t>First </a:t>
            </a:r>
            <a:r>
              <a:rPr lang="de-DE" dirty="0" err="1"/>
              <a:t>results</a:t>
            </a:r>
            <a:endParaRPr lang="de-DE" dirty="0"/>
          </a:p>
          <a:p>
            <a:r>
              <a:rPr lang="de-DE" dirty="0"/>
              <a:t>16.05.2021</a:t>
            </a:r>
            <a:endParaRPr lang="en-US" dirty="0"/>
          </a:p>
          <a:p>
            <a:r>
              <a:rPr lang="en-US" dirty="0"/>
              <a:t>Julius Welzel</a:t>
            </a:r>
            <a:endParaRPr lang="de-DE" dirty="0"/>
          </a:p>
        </p:txBody>
      </p:sp>
    </p:spTree>
    <p:extLst>
      <p:ext uri="{BB962C8B-B14F-4D97-AF65-F5344CB8AC3E}">
        <p14:creationId xmlns:p14="http://schemas.microsoft.com/office/powerpoint/2010/main" val="614890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9C2843-B985-43CB-ACAD-014FB8175745}"/>
              </a:ext>
            </a:extLst>
          </p:cNvPr>
          <p:cNvSpPr>
            <a:spLocks noGrp="1"/>
          </p:cNvSpPr>
          <p:nvPr>
            <p:ph type="title"/>
          </p:nvPr>
        </p:nvSpPr>
        <p:spPr/>
        <p:txBody>
          <a:bodyPr/>
          <a:lstStyle/>
          <a:p>
            <a:r>
              <a:rPr lang="en-US" dirty="0"/>
              <a:t>p104</a:t>
            </a:r>
          </a:p>
        </p:txBody>
      </p:sp>
      <p:pic>
        <p:nvPicPr>
          <p:cNvPr id="5" name="Inhaltsplatzhalter 4">
            <a:extLst>
              <a:ext uri="{FF2B5EF4-FFF2-40B4-BE49-F238E27FC236}">
                <a16:creationId xmlns:a16="http://schemas.microsoft.com/office/drawing/2014/main" id="{AE8E3F4B-D4B3-49A3-AB27-F18E7E5CC4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6139" y="0"/>
            <a:ext cx="10289902" cy="6858000"/>
          </a:xfrm>
        </p:spPr>
      </p:pic>
    </p:spTree>
    <p:extLst>
      <p:ext uri="{BB962C8B-B14F-4D97-AF65-F5344CB8AC3E}">
        <p14:creationId xmlns:p14="http://schemas.microsoft.com/office/powerpoint/2010/main" val="1695982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311353-D26D-4C6F-86C7-96D477A2FEB8}"/>
              </a:ext>
            </a:extLst>
          </p:cNvPr>
          <p:cNvSpPr>
            <a:spLocks noGrp="1"/>
          </p:cNvSpPr>
          <p:nvPr>
            <p:ph type="title"/>
          </p:nvPr>
        </p:nvSpPr>
        <p:spPr/>
        <p:txBody>
          <a:bodyPr/>
          <a:lstStyle/>
          <a:p>
            <a:r>
              <a:rPr lang="en-US" dirty="0"/>
              <a:t>p105</a:t>
            </a:r>
          </a:p>
        </p:txBody>
      </p:sp>
      <p:pic>
        <p:nvPicPr>
          <p:cNvPr id="5" name="Inhaltsplatzhalter 4">
            <a:extLst>
              <a:ext uri="{FF2B5EF4-FFF2-40B4-BE49-F238E27FC236}">
                <a16:creationId xmlns:a16="http://schemas.microsoft.com/office/drawing/2014/main" id="{A96061F4-ECD7-43B1-8C7B-C20E0B8B1B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6139" y="0"/>
            <a:ext cx="10289902" cy="6858000"/>
          </a:xfrm>
        </p:spPr>
      </p:pic>
    </p:spTree>
    <p:extLst>
      <p:ext uri="{BB962C8B-B14F-4D97-AF65-F5344CB8AC3E}">
        <p14:creationId xmlns:p14="http://schemas.microsoft.com/office/powerpoint/2010/main" val="1063204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B11153-1EC8-4761-AE64-2C81FD8939DB}"/>
              </a:ext>
            </a:extLst>
          </p:cNvPr>
          <p:cNvSpPr>
            <a:spLocks noGrp="1"/>
          </p:cNvSpPr>
          <p:nvPr>
            <p:ph type="title"/>
          </p:nvPr>
        </p:nvSpPr>
        <p:spPr/>
        <p:txBody>
          <a:bodyPr/>
          <a:lstStyle/>
          <a:p>
            <a:r>
              <a:rPr lang="en-US" dirty="0"/>
              <a:t>p106</a:t>
            </a:r>
          </a:p>
        </p:txBody>
      </p:sp>
      <p:pic>
        <p:nvPicPr>
          <p:cNvPr id="5" name="Inhaltsplatzhalter 4">
            <a:extLst>
              <a:ext uri="{FF2B5EF4-FFF2-40B4-BE49-F238E27FC236}">
                <a16:creationId xmlns:a16="http://schemas.microsoft.com/office/drawing/2014/main" id="{4427129A-F7D6-40B2-A833-265B8C6A97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6522" y="0"/>
            <a:ext cx="10309520" cy="6871075"/>
          </a:xfrm>
        </p:spPr>
      </p:pic>
    </p:spTree>
    <p:extLst>
      <p:ext uri="{BB962C8B-B14F-4D97-AF65-F5344CB8AC3E}">
        <p14:creationId xmlns:p14="http://schemas.microsoft.com/office/powerpoint/2010/main" val="1912634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AA4C84-6962-4CF0-89F1-FFA19F5587A9}"/>
              </a:ext>
            </a:extLst>
          </p:cNvPr>
          <p:cNvSpPr>
            <a:spLocks noGrp="1"/>
          </p:cNvSpPr>
          <p:nvPr>
            <p:ph type="title"/>
          </p:nvPr>
        </p:nvSpPr>
        <p:spPr/>
        <p:txBody>
          <a:bodyPr/>
          <a:lstStyle/>
          <a:p>
            <a:r>
              <a:rPr lang="en-US" dirty="0"/>
              <a:t>p107</a:t>
            </a:r>
          </a:p>
        </p:txBody>
      </p:sp>
      <p:pic>
        <p:nvPicPr>
          <p:cNvPr id="5" name="Inhaltsplatzhalter 4">
            <a:extLst>
              <a:ext uri="{FF2B5EF4-FFF2-40B4-BE49-F238E27FC236}">
                <a16:creationId xmlns:a16="http://schemas.microsoft.com/office/drawing/2014/main" id="{5DE52924-C77D-4247-898F-75723D4D3D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6139" y="0"/>
            <a:ext cx="10289902" cy="6858000"/>
          </a:xfrm>
        </p:spPr>
      </p:pic>
    </p:spTree>
    <p:extLst>
      <p:ext uri="{BB962C8B-B14F-4D97-AF65-F5344CB8AC3E}">
        <p14:creationId xmlns:p14="http://schemas.microsoft.com/office/powerpoint/2010/main" val="39445943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81065E-215F-41C8-8B0C-F467FA981177}"/>
              </a:ext>
            </a:extLst>
          </p:cNvPr>
          <p:cNvSpPr>
            <a:spLocks noGrp="1"/>
          </p:cNvSpPr>
          <p:nvPr>
            <p:ph type="title"/>
          </p:nvPr>
        </p:nvSpPr>
        <p:spPr/>
        <p:txBody>
          <a:bodyPr/>
          <a:lstStyle/>
          <a:p>
            <a:r>
              <a:rPr lang="en-US" dirty="0"/>
              <a:t>p109</a:t>
            </a:r>
          </a:p>
        </p:txBody>
      </p:sp>
      <p:pic>
        <p:nvPicPr>
          <p:cNvPr id="5" name="Inhaltsplatzhalter 4">
            <a:extLst>
              <a:ext uri="{FF2B5EF4-FFF2-40B4-BE49-F238E27FC236}">
                <a16:creationId xmlns:a16="http://schemas.microsoft.com/office/drawing/2014/main" id="{BFD26ED2-5B58-4FB9-B0DD-FEE909B12D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0078" y="-67112"/>
            <a:ext cx="10376660" cy="6915822"/>
          </a:xfrm>
        </p:spPr>
      </p:pic>
    </p:spTree>
    <p:extLst>
      <p:ext uri="{BB962C8B-B14F-4D97-AF65-F5344CB8AC3E}">
        <p14:creationId xmlns:p14="http://schemas.microsoft.com/office/powerpoint/2010/main" val="2873695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62EAB1-BDE4-451C-96DD-550B7C04BAB7}"/>
              </a:ext>
            </a:extLst>
          </p:cNvPr>
          <p:cNvSpPr>
            <a:spLocks noGrp="1"/>
          </p:cNvSpPr>
          <p:nvPr>
            <p:ph type="title"/>
          </p:nvPr>
        </p:nvSpPr>
        <p:spPr/>
        <p:txBody>
          <a:bodyPr/>
          <a:lstStyle/>
          <a:p>
            <a:r>
              <a:rPr lang="en-US" dirty="0"/>
              <a:t>p112</a:t>
            </a:r>
          </a:p>
        </p:txBody>
      </p:sp>
      <p:pic>
        <p:nvPicPr>
          <p:cNvPr id="5" name="Inhaltsplatzhalter 4">
            <a:extLst>
              <a:ext uri="{FF2B5EF4-FFF2-40B4-BE49-F238E27FC236}">
                <a16:creationId xmlns:a16="http://schemas.microsoft.com/office/drawing/2014/main" id="{FCF408DC-0612-4E6C-B4D3-D9DB212B13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8466" y="0"/>
            <a:ext cx="10267575" cy="6843120"/>
          </a:xfrm>
        </p:spPr>
      </p:pic>
    </p:spTree>
    <p:extLst>
      <p:ext uri="{BB962C8B-B14F-4D97-AF65-F5344CB8AC3E}">
        <p14:creationId xmlns:p14="http://schemas.microsoft.com/office/powerpoint/2010/main" val="4042973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916C60-65D0-4A14-94C1-F6E15540C591}"/>
              </a:ext>
            </a:extLst>
          </p:cNvPr>
          <p:cNvSpPr>
            <a:spLocks noGrp="1"/>
          </p:cNvSpPr>
          <p:nvPr>
            <p:ph type="title"/>
          </p:nvPr>
        </p:nvSpPr>
        <p:spPr/>
        <p:txBody>
          <a:bodyPr/>
          <a:lstStyle/>
          <a:p>
            <a:r>
              <a:rPr lang="en-US" dirty="0"/>
              <a:t>p119</a:t>
            </a:r>
          </a:p>
        </p:txBody>
      </p:sp>
      <p:pic>
        <p:nvPicPr>
          <p:cNvPr id="5" name="Inhaltsplatzhalter 4">
            <a:extLst>
              <a:ext uri="{FF2B5EF4-FFF2-40B4-BE49-F238E27FC236}">
                <a16:creationId xmlns:a16="http://schemas.microsoft.com/office/drawing/2014/main" id="{F64FAD6D-BC70-48A2-94BB-BCF3442CFF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6139" y="0"/>
            <a:ext cx="10289902" cy="6858000"/>
          </a:xfrm>
        </p:spPr>
      </p:pic>
    </p:spTree>
    <p:extLst>
      <p:ext uri="{BB962C8B-B14F-4D97-AF65-F5344CB8AC3E}">
        <p14:creationId xmlns:p14="http://schemas.microsoft.com/office/powerpoint/2010/main" val="967948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4473F6-786E-4986-81D4-2F9203A6C5E5}"/>
              </a:ext>
            </a:extLst>
          </p:cNvPr>
          <p:cNvSpPr>
            <a:spLocks noGrp="1"/>
          </p:cNvSpPr>
          <p:nvPr>
            <p:ph type="title"/>
          </p:nvPr>
        </p:nvSpPr>
        <p:spPr/>
        <p:txBody>
          <a:bodyPr/>
          <a:lstStyle/>
          <a:p>
            <a:r>
              <a:rPr lang="en-US" dirty="0"/>
              <a:t>3 Experiments – visual gain</a:t>
            </a:r>
          </a:p>
        </p:txBody>
      </p:sp>
      <p:sp>
        <p:nvSpPr>
          <p:cNvPr id="3" name="Inhaltsplatzhalter 2">
            <a:extLst>
              <a:ext uri="{FF2B5EF4-FFF2-40B4-BE49-F238E27FC236}">
                <a16:creationId xmlns:a16="http://schemas.microsoft.com/office/drawing/2014/main" id="{E00581BA-592B-4ABD-854F-0B28AE7F1FDA}"/>
              </a:ext>
            </a:extLst>
          </p:cNvPr>
          <p:cNvSpPr>
            <a:spLocks noGrp="1"/>
          </p:cNvSpPr>
          <p:nvPr>
            <p:ph idx="1"/>
          </p:nvPr>
        </p:nvSpPr>
        <p:spPr/>
        <p:txBody>
          <a:bodyPr>
            <a:normAutofit/>
          </a:bodyPr>
          <a:lstStyle/>
          <a:p>
            <a:r>
              <a:rPr lang="en-US" dirty="0"/>
              <a:t>How the visual angle affected force variability across a range of target force levels. (high; (38°), medium (4.4°), and low (0.1°)</a:t>
            </a:r>
          </a:p>
        </p:txBody>
      </p:sp>
      <p:pic>
        <p:nvPicPr>
          <p:cNvPr id="5" name="Grafik 4">
            <a:extLst>
              <a:ext uri="{FF2B5EF4-FFF2-40B4-BE49-F238E27FC236}">
                <a16:creationId xmlns:a16="http://schemas.microsoft.com/office/drawing/2014/main" id="{6E3BF165-12EC-4C3A-9C0A-E261AE3EA738}"/>
              </a:ext>
            </a:extLst>
          </p:cNvPr>
          <p:cNvPicPr>
            <a:picLocks noChangeAspect="1"/>
          </p:cNvPicPr>
          <p:nvPr/>
        </p:nvPicPr>
        <p:blipFill>
          <a:blip r:embed="rId2"/>
          <a:stretch>
            <a:fillRect/>
          </a:stretch>
        </p:blipFill>
        <p:spPr>
          <a:xfrm>
            <a:off x="1566230" y="3181156"/>
            <a:ext cx="9059539" cy="2781688"/>
          </a:xfrm>
          <a:prstGeom prst="rect">
            <a:avLst/>
          </a:prstGeom>
        </p:spPr>
      </p:pic>
    </p:spTree>
    <p:extLst>
      <p:ext uri="{BB962C8B-B14F-4D97-AF65-F5344CB8AC3E}">
        <p14:creationId xmlns:p14="http://schemas.microsoft.com/office/powerpoint/2010/main" val="2964497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DD4F90-4D02-417A-89AA-E521992544BB}"/>
              </a:ext>
            </a:extLst>
          </p:cNvPr>
          <p:cNvSpPr>
            <a:spLocks noGrp="1"/>
          </p:cNvSpPr>
          <p:nvPr>
            <p:ph type="title"/>
          </p:nvPr>
        </p:nvSpPr>
        <p:spPr/>
        <p:txBody>
          <a:bodyPr/>
          <a:lstStyle/>
          <a:p>
            <a:r>
              <a:rPr lang="en-US" dirty="0"/>
              <a:t>Monitor distance</a:t>
            </a:r>
          </a:p>
        </p:txBody>
      </p:sp>
      <p:sp>
        <p:nvSpPr>
          <p:cNvPr id="3" name="Inhaltsplatzhalter 2">
            <a:extLst>
              <a:ext uri="{FF2B5EF4-FFF2-40B4-BE49-F238E27FC236}">
                <a16:creationId xmlns:a16="http://schemas.microsoft.com/office/drawing/2014/main" id="{1597F8AC-356E-4F0D-8B37-18A6C4B130FB}"/>
              </a:ext>
            </a:extLst>
          </p:cNvPr>
          <p:cNvSpPr>
            <a:spLocks noGrp="1"/>
          </p:cNvSpPr>
          <p:nvPr>
            <p:ph idx="1"/>
          </p:nvPr>
        </p:nvSpPr>
        <p:spPr/>
        <p:txBody>
          <a:bodyPr/>
          <a:lstStyle/>
          <a:p>
            <a:r>
              <a:rPr lang="en-US" dirty="0"/>
              <a:t>How the visual angle affected force variability across a range of target force levels (Monitor distance)</a:t>
            </a:r>
          </a:p>
          <a:p>
            <a:endParaRPr lang="en-US" dirty="0"/>
          </a:p>
          <a:p>
            <a:endParaRPr lang="en-US" dirty="0"/>
          </a:p>
        </p:txBody>
      </p:sp>
      <p:pic>
        <p:nvPicPr>
          <p:cNvPr id="5" name="Grafik 4">
            <a:extLst>
              <a:ext uri="{FF2B5EF4-FFF2-40B4-BE49-F238E27FC236}">
                <a16:creationId xmlns:a16="http://schemas.microsoft.com/office/drawing/2014/main" id="{AEED0101-CB8B-4115-AFEA-3E6AAA1B521C}"/>
              </a:ext>
            </a:extLst>
          </p:cNvPr>
          <p:cNvPicPr>
            <a:picLocks noChangeAspect="1"/>
          </p:cNvPicPr>
          <p:nvPr/>
        </p:nvPicPr>
        <p:blipFill>
          <a:blip r:embed="rId2"/>
          <a:stretch>
            <a:fillRect/>
          </a:stretch>
        </p:blipFill>
        <p:spPr>
          <a:xfrm>
            <a:off x="1585283" y="3324051"/>
            <a:ext cx="9021434" cy="2495898"/>
          </a:xfrm>
          <a:prstGeom prst="rect">
            <a:avLst/>
          </a:prstGeom>
        </p:spPr>
      </p:pic>
    </p:spTree>
    <p:extLst>
      <p:ext uri="{BB962C8B-B14F-4D97-AF65-F5344CB8AC3E}">
        <p14:creationId xmlns:p14="http://schemas.microsoft.com/office/powerpoint/2010/main" val="2002561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5206EC-1056-4E89-BF7A-C6B9C0C4567A}"/>
              </a:ext>
            </a:extLst>
          </p:cNvPr>
          <p:cNvSpPr>
            <a:spLocks noGrp="1"/>
          </p:cNvSpPr>
          <p:nvPr>
            <p:ph type="title"/>
          </p:nvPr>
        </p:nvSpPr>
        <p:spPr/>
        <p:txBody>
          <a:bodyPr/>
          <a:lstStyle/>
          <a:p>
            <a:r>
              <a:rPr lang="en-US" dirty="0"/>
              <a:t>Combinations – 25% MVC</a:t>
            </a:r>
          </a:p>
        </p:txBody>
      </p:sp>
      <p:sp>
        <p:nvSpPr>
          <p:cNvPr id="3" name="Inhaltsplatzhalter 2">
            <a:extLst>
              <a:ext uri="{FF2B5EF4-FFF2-40B4-BE49-F238E27FC236}">
                <a16:creationId xmlns:a16="http://schemas.microsoft.com/office/drawing/2014/main" id="{3894AC75-DA8E-4CD2-9F31-C09413264D02}"/>
              </a:ext>
            </a:extLst>
          </p:cNvPr>
          <p:cNvSpPr>
            <a:spLocks noGrp="1"/>
          </p:cNvSpPr>
          <p:nvPr>
            <p:ph idx="1"/>
          </p:nvPr>
        </p:nvSpPr>
        <p:spPr/>
        <p:txBody>
          <a:bodyPr/>
          <a:lstStyle/>
          <a:p>
            <a:r>
              <a:rPr lang="en-US" dirty="0"/>
              <a:t>Force variability at two separate gain levels across the same visual angles in order to determine if the key informational variable was visual angle, gain, distance, or some combination of the three</a:t>
            </a:r>
          </a:p>
          <a:p>
            <a:endParaRPr lang="en-US" dirty="0"/>
          </a:p>
        </p:txBody>
      </p:sp>
      <p:pic>
        <p:nvPicPr>
          <p:cNvPr id="5" name="Grafik 4">
            <a:extLst>
              <a:ext uri="{FF2B5EF4-FFF2-40B4-BE49-F238E27FC236}">
                <a16:creationId xmlns:a16="http://schemas.microsoft.com/office/drawing/2014/main" id="{5DDBB043-313A-4FE0-AC24-EF20235497ED}"/>
              </a:ext>
            </a:extLst>
          </p:cNvPr>
          <p:cNvPicPr>
            <a:picLocks noChangeAspect="1"/>
          </p:cNvPicPr>
          <p:nvPr/>
        </p:nvPicPr>
        <p:blipFill>
          <a:blip r:embed="rId3"/>
          <a:stretch>
            <a:fillRect/>
          </a:stretch>
        </p:blipFill>
        <p:spPr>
          <a:xfrm>
            <a:off x="2171152" y="3344667"/>
            <a:ext cx="7849695" cy="3048425"/>
          </a:xfrm>
          <a:prstGeom prst="rect">
            <a:avLst/>
          </a:prstGeom>
        </p:spPr>
      </p:pic>
    </p:spTree>
    <p:extLst>
      <p:ext uri="{BB962C8B-B14F-4D97-AF65-F5344CB8AC3E}">
        <p14:creationId xmlns:p14="http://schemas.microsoft.com/office/powerpoint/2010/main" val="881894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74C8780-3AF9-4DF8-85E7-237563A04612}"/>
              </a:ext>
            </a:extLst>
          </p:cNvPr>
          <p:cNvSpPr>
            <a:spLocks noGrp="1"/>
          </p:cNvSpPr>
          <p:nvPr>
            <p:ph type="title"/>
          </p:nvPr>
        </p:nvSpPr>
        <p:spPr/>
        <p:txBody>
          <a:bodyPr/>
          <a:lstStyle/>
          <a:p>
            <a:r>
              <a:rPr lang="en-US" dirty="0"/>
              <a:t>Paradigm</a:t>
            </a:r>
          </a:p>
        </p:txBody>
      </p:sp>
      <p:sp>
        <p:nvSpPr>
          <p:cNvPr id="3" name="Inhaltsplatzhalter 2">
            <a:extLst>
              <a:ext uri="{FF2B5EF4-FFF2-40B4-BE49-F238E27FC236}">
                <a16:creationId xmlns:a16="http://schemas.microsoft.com/office/drawing/2014/main" id="{55FA7904-82DC-441E-AAAF-8C623F91C9E9}"/>
              </a:ext>
            </a:extLst>
          </p:cNvPr>
          <p:cNvSpPr>
            <a:spLocks noGrp="1"/>
          </p:cNvSpPr>
          <p:nvPr>
            <p:ph idx="1"/>
          </p:nvPr>
        </p:nvSpPr>
        <p:spPr>
          <a:xfrm>
            <a:off x="4096962" y="567577"/>
            <a:ext cx="7305941" cy="5925502"/>
          </a:xfrm>
        </p:spPr>
        <p:txBody>
          <a:bodyPr>
            <a:normAutofit fontScale="85000" lnSpcReduction="20000"/>
          </a:bodyPr>
          <a:lstStyle/>
          <a:p>
            <a:pPr marL="0" indent="0">
              <a:buNone/>
            </a:pPr>
            <a:r>
              <a:rPr lang="en-US" u="sng" dirty="0"/>
              <a:t>Task</a:t>
            </a:r>
          </a:p>
          <a:p>
            <a:r>
              <a:rPr lang="en-US" dirty="0"/>
              <a:t>6s “hit &amp; hold” target with thumb &amp; index finger</a:t>
            </a:r>
          </a:p>
          <a:p>
            <a:r>
              <a:rPr lang="en-US" dirty="0">
                <a:solidFill>
                  <a:schemeClr val="bg1">
                    <a:lumMod val="50000"/>
                  </a:schemeClr>
                </a:solidFill>
              </a:rPr>
              <a:t>Archer: 30s “hit &amp; hold” target with whole hand</a:t>
            </a:r>
          </a:p>
          <a:p>
            <a:pPr marL="0" indent="0">
              <a:buNone/>
            </a:pPr>
            <a:endParaRPr lang="en-US" u="sng" dirty="0"/>
          </a:p>
          <a:p>
            <a:pPr marL="0" indent="0">
              <a:buNone/>
            </a:pPr>
            <a:endParaRPr lang="en-US" u="sng" dirty="0"/>
          </a:p>
          <a:p>
            <a:pPr marL="0" indent="0">
              <a:buNone/>
            </a:pPr>
            <a:r>
              <a:rPr lang="en-US" u="sng" dirty="0"/>
              <a:t>Manipulations</a:t>
            </a:r>
          </a:p>
          <a:p>
            <a:r>
              <a:rPr lang="en-US" dirty="0"/>
              <a:t>Visual gain (viewing angle)</a:t>
            </a:r>
          </a:p>
          <a:p>
            <a:pPr lvl="1"/>
            <a:r>
              <a:rPr lang="en-US" dirty="0"/>
              <a:t>Uniformly distributed between 12.9° &amp; 1.3°</a:t>
            </a:r>
          </a:p>
          <a:p>
            <a:pPr lvl="1"/>
            <a:r>
              <a:rPr lang="en-US" dirty="0">
                <a:solidFill>
                  <a:schemeClr val="bg1">
                    <a:lumMod val="50000"/>
                  </a:schemeClr>
                </a:solidFill>
              </a:rPr>
              <a:t>Archer: 2 conditions – 0.039° &amp; 6.9°</a:t>
            </a:r>
          </a:p>
          <a:p>
            <a:pPr lvl="1"/>
            <a:endParaRPr lang="en-US" dirty="0">
              <a:solidFill>
                <a:schemeClr val="bg1">
                  <a:lumMod val="50000"/>
                </a:schemeClr>
              </a:solidFill>
            </a:endParaRPr>
          </a:p>
          <a:p>
            <a:r>
              <a:rPr lang="en-US" dirty="0"/>
              <a:t>Max force (MVC)</a:t>
            </a:r>
          </a:p>
          <a:p>
            <a:pPr lvl="1"/>
            <a:r>
              <a:rPr lang="en-US" dirty="0"/>
              <a:t>15, 20 &amp; 25 % of a 3 trial average of 3 seconds</a:t>
            </a:r>
          </a:p>
          <a:p>
            <a:pPr lvl="1"/>
            <a:r>
              <a:rPr lang="en-US" dirty="0">
                <a:solidFill>
                  <a:schemeClr val="bg1">
                    <a:lumMod val="50000"/>
                  </a:schemeClr>
                </a:solidFill>
              </a:rPr>
              <a:t>Archer: only 15%</a:t>
            </a:r>
          </a:p>
          <a:p>
            <a:pPr marL="457200" lvl="1" indent="0">
              <a:buNone/>
            </a:pPr>
            <a:endParaRPr lang="en-US" dirty="0">
              <a:solidFill>
                <a:schemeClr val="bg1">
                  <a:lumMod val="50000"/>
                </a:schemeClr>
              </a:solidFill>
            </a:endParaRPr>
          </a:p>
          <a:p>
            <a:r>
              <a:rPr lang="en-US" dirty="0"/>
              <a:t>Feedback</a:t>
            </a:r>
          </a:p>
          <a:p>
            <a:pPr lvl="1"/>
            <a:r>
              <a:rPr lang="en-US" dirty="0"/>
              <a:t>Visual, auditory &amp; combined</a:t>
            </a:r>
          </a:p>
          <a:p>
            <a:pPr lvl="1"/>
            <a:r>
              <a:rPr lang="en-US" dirty="0">
                <a:solidFill>
                  <a:schemeClr val="bg1">
                    <a:lumMod val="50000"/>
                  </a:schemeClr>
                </a:solidFill>
              </a:rPr>
              <a:t>Archer: only visual</a:t>
            </a:r>
          </a:p>
          <a:p>
            <a:pPr marL="0" indent="0">
              <a:buNone/>
            </a:pPr>
            <a:endParaRPr lang="en-US" dirty="0">
              <a:solidFill>
                <a:schemeClr val="bg1">
                  <a:lumMod val="50000"/>
                </a:schemeClr>
              </a:solidFill>
            </a:endParaRPr>
          </a:p>
          <a:p>
            <a:pPr lvl="1"/>
            <a:endParaRPr lang="en-US" dirty="0">
              <a:solidFill>
                <a:schemeClr val="bg1">
                  <a:lumMod val="50000"/>
                </a:schemeClr>
              </a:solidFill>
            </a:endParaRPr>
          </a:p>
        </p:txBody>
      </p:sp>
      <p:grpSp>
        <p:nvGrpSpPr>
          <p:cNvPr id="21" name="Gruppieren 20">
            <a:extLst>
              <a:ext uri="{FF2B5EF4-FFF2-40B4-BE49-F238E27FC236}">
                <a16:creationId xmlns:a16="http://schemas.microsoft.com/office/drawing/2014/main" id="{B9AD82C6-D2E5-46A8-8283-3B8C0B4EFF99}"/>
              </a:ext>
            </a:extLst>
          </p:cNvPr>
          <p:cNvGrpSpPr/>
          <p:nvPr/>
        </p:nvGrpSpPr>
        <p:grpSpPr>
          <a:xfrm>
            <a:off x="1061091" y="1642621"/>
            <a:ext cx="2213162" cy="4464566"/>
            <a:chOff x="4446458" y="1516765"/>
            <a:chExt cx="2403249" cy="4848025"/>
          </a:xfrm>
        </p:grpSpPr>
        <p:grpSp>
          <p:nvGrpSpPr>
            <p:cNvPr id="14" name="Gruppieren 13">
              <a:extLst>
                <a:ext uri="{FF2B5EF4-FFF2-40B4-BE49-F238E27FC236}">
                  <a16:creationId xmlns:a16="http://schemas.microsoft.com/office/drawing/2014/main" id="{44093F84-C168-4262-8EE0-7E8CCAC0DDAA}"/>
                </a:ext>
              </a:extLst>
            </p:cNvPr>
            <p:cNvGrpSpPr/>
            <p:nvPr/>
          </p:nvGrpSpPr>
          <p:grpSpPr>
            <a:xfrm>
              <a:off x="4744087" y="1756958"/>
              <a:ext cx="1791652" cy="1254001"/>
              <a:chOff x="7806036" y="1359799"/>
              <a:chExt cx="3666776" cy="2671056"/>
            </a:xfrm>
          </p:grpSpPr>
          <p:sp>
            <p:nvSpPr>
              <p:cNvPr id="15" name="Rechteck 14">
                <a:extLst>
                  <a:ext uri="{FF2B5EF4-FFF2-40B4-BE49-F238E27FC236}">
                    <a16:creationId xmlns:a16="http://schemas.microsoft.com/office/drawing/2014/main" id="{8581329A-20EF-4587-B376-D3C65B7EB503}"/>
                  </a:ext>
                </a:extLst>
              </p:cNvPr>
              <p:cNvSpPr/>
              <p:nvPr/>
            </p:nvSpPr>
            <p:spPr>
              <a:xfrm>
                <a:off x="7806036" y="1359799"/>
                <a:ext cx="3666776" cy="2671056"/>
              </a:xfrm>
              <a:prstGeom prst="rect">
                <a:avLst/>
              </a:prstGeom>
              <a:solidFill>
                <a:schemeClr val="bg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6" name="Rechteck 15">
                <a:extLst>
                  <a:ext uri="{FF2B5EF4-FFF2-40B4-BE49-F238E27FC236}">
                    <a16:creationId xmlns:a16="http://schemas.microsoft.com/office/drawing/2014/main" id="{DFCFF600-AABC-447B-BE5C-678937EB9D04}"/>
                  </a:ext>
                </a:extLst>
              </p:cNvPr>
              <p:cNvSpPr/>
              <p:nvPr/>
            </p:nvSpPr>
            <p:spPr>
              <a:xfrm>
                <a:off x="9637725" y="1939710"/>
                <a:ext cx="36839" cy="1389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hteck 16">
                <a:extLst>
                  <a:ext uri="{FF2B5EF4-FFF2-40B4-BE49-F238E27FC236}">
                    <a16:creationId xmlns:a16="http://schemas.microsoft.com/office/drawing/2014/main" id="{8ABB7060-CADC-49A2-9E10-6E62C4F2AED1}"/>
                  </a:ext>
                </a:extLst>
              </p:cNvPr>
              <p:cNvSpPr/>
              <p:nvPr/>
            </p:nvSpPr>
            <p:spPr>
              <a:xfrm>
                <a:off x="7981805" y="1939710"/>
                <a:ext cx="141536" cy="13899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hteck 17">
                <a:extLst>
                  <a:ext uri="{FF2B5EF4-FFF2-40B4-BE49-F238E27FC236}">
                    <a16:creationId xmlns:a16="http://schemas.microsoft.com/office/drawing/2014/main" id="{8B70453A-ED05-4C13-8AF4-5F55AFCCD82B}"/>
                  </a:ext>
                </a:extLst>
              </p:cNvPr>
              <p:cNvSpPr/>
              <p:nvPr/>
            </p:nvSpPr>
            <p:spPr>
              <a:xfrm>
                <a:off x="9379292" y="1939707"/>
                <a:ext cx="141536" cy="13899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Inhaltsplatzhalter 7" descr="Monitor mit einfarbiger Füllung">
              <a:extLst>
                <a:ext uri="{FF2B5EF4-FFF2-40B4-BE49-F238E27FC236}">
                  <a16:creationId xmlns:a16="http://schemas.microsoft.com/office/drawing/2014/main" id="{B5889A29-9B6C-4B42-B073-B23AC1DF18D3}"/>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874" b="12418"/>
            <a:stretch/>
          </p:blipFill>
          <p:spPr>
            <a:xfrm>
              <a:off x="4446458" y="1516765"/>
              <a:ext cx="2403249" cy="1843482"/>
            </a:xfrm>
            <a:prstGeom prst="rect">
              <a:avLst/>
            </a:prstGeom>
          </p:spPr>
        </p:pic>
        <p:pic>
          <p:nvPicPr>
            <p:cNvPr id="9" name="Inhaltsplatzhalter 11">
              <a:extLst>
                <a:ext uri="{FF2B5EF4-FFF2-40B4-BE49-F238E27FC236}">
                  <a16:creationId xmlns:a16="http://schemas.microsoft.com/office/drawing/2014/main" id="{2F531B70-F208-4803-936B-9B936643A8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74843" y="5234649"/>
              <a:ext cx="1130141" cy="1130141"/>
            </a:xfrm>
            <a:prstGeom prst="rect">
              <a:avLst/>
            </a:prstGeom>
          </p:spPr>
        </p:pic>
        <p:sp>
          <p:nvSpPr>
            <p:cNvPr id="10" name="Textfeld 9">
              <a:extLst>
                <a:ext uri="{FF2B5EF4-FFF2-40B4-BE49-F238E27FC236}">
                  <a16:creationId xmlns:a16="http://schemas.microsoft.com/office/drawing/2014/main" id="{64C617C0-E231-4910-A25B-4D4EBCD7B79A}"/>
                </a:ext>
              </a:extLst>
            </p:cNvPr>
            <p:cNvSpPr txBox="1"/>
            <p:nvPr/>
          </p:nvSpPr>
          <p:spPr>
            <a:xfrm>
              <a:off x="5576270" y="4226078"/>
              <a:ext cx="929950" cy="369332"/>
            </a:xfrm>
            <a:prstGeom prst="rect">
              <a:avLst/>
            </a:prstGeom>
            <a:noFill/>
          </p:spPr>
          <p:txBody>
            <a:bodyPr wrap="square" rtlCol="0">
              <a:spAutoFit/>
            </a:bodyPr>
            <a:lstStyle/>
            <a:p>
              <a:r>
                <a:rPr lang="en-US" dirty="0">
                  <a:latin typeface="CMU Serif" panose="02000603000000000000" pitchFamily="2" charset="0"/>
                  <a:ea typeface="CMU Serif" panose="02000603000000000000" pitchFamily="2" charset="0"/>
                  <a:cs typeface="CMU Serif" panose="02000603000000000000" pitchFamily="2" charset="0"/>
                </a:rPr>
                <a:t>~1.3°</a:t>
              </a:r>
            </a:p>
          </p:txBody>
        </p:sp>
        <p:sp>
          <p:nvSpPr>
            <p:cNvPr id="11" name="Textfeld 10">
              <a:extLst>
                <a:ext uri="{FF2B5EF4-FFF2-40B4-BE49-F238E27FC236}">
                  <a16:creationId xmlns:a16="http://schemas.microsoft.com/office/drawing/2014/main" id="{55266C57-5C5E-4FF4-BDF6-3B71C5E22CB7}"/>
                </a:ext>
              </a:extLst>
            </p:cNvPr>
            <p:cNvSpPr txBox="1"/>
            <p:nvPr/>
          </p:nvSpPr>
          <p:spPr>
            <a:xfrm>
              <a:off x="4569728" y="4226078"/>
              <a:ext cx="929950" cy="369332"/>
            </a:xfrm>
            <a:prstGeom prst="rect">
              <a:avLst/>
            </a:prstGeom>
            <a:noFill/>
          </p:spPr>
          <p:txBody>
            <a:bodyPr wrap="square" rtlCol="0">
              <a:spAutoFit/>
            </a:bodyPr>
            <a:lstStyle/>
            <a:p>
              <a:r>
                <a:rPr lang="en-US" dirty="0">
                  <a:latin typeface="CMU Serif" panose="02000603000000000000" pitchFamily="2" charset="0"/>
                  <a:ea typeface="CMU Serif" panose="02000603000000000000" pitchFamily="2" charset="0"/>
                  <a:cs typeface="CMU Serif" panose="02000603000000000000" pitchFamily="2" charset="0"/>
                </a:rPr>
                <a:t>~12.9°</a:t>
              </a:r>
            </a:p>
          </p:txBody>
        </p:sp>
        <p:cxnSp>
          <p:nvCxnSpPr>
            <p:cNvPr id="12" name="Gerade Verbindung mit Pfeil 11">
              <a:extLst>
                <a:ext uri="{FF2B5EF4-FFF2-40B4-BE49-F238E27FC236}">
                  <a16:creationId xmlns:a16="http://schemas.microsoft.com/office/drawing/2014/main" id="{3E00B927-42A9-4111-98B7-A5D3D3E8FBD9}"/>
                </a:ext>
              </a:extLst>
            </p:cNvPr>
            <p:cNvCxnSpPr>
              <a:cxnSpLocks/>
              <a:endCxn id="9" idx="0"/>
            </p:cNvCxnSpPr>
            <p:nvPr/>
          </p:nvCxnSpPr>
          <p:spPr>
            <a:xfrm>
              <a:off x="4875820" y="2750819"/>
              <a:ext cx="764094" cy="2483830"/>
            </a:xfrm>
            <a:prstGeom prst="straightConnector1">
              <a:avLst/>
            </a:prstGeom>
            <a:ln w="38100">
              <a:solidFill>
                <a:schemeClr val="accent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A8016D26-B14E-4524-A192-7119D06BB6F8}"/>
                </a:ext>
              </a:extLst>
            </p:cNvPr>
            <p:cNvCxnSpPr>
              <a:cxnSpLocks/>
              <a:endCxn id="9" idx="0"/>
            </p:cNvCxnSpPr>
            <p:nvPr/>
          </p:nvCxnSpPr>
          <p:spPr>
            <a:xfrm>
              <a:off x="5539818" y="2710962"/>
              <a:ext cx="100096" cy="2523687"/>
            </a:xfrm>
            <a:prstGeom prst="straightConnector1">
              <a:avLst/>
            </a:prstGeom>
            <a:ln w="38100">
              <a:solidFill>
                <a:schemeClr val="accent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399633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E43299-A20C-4571-8764-F34A9428E820}"/>
              </a:ext>
            </a:extLst>
          </p:cNvPr>
          <p:cNvSpPr>
            <a:spLocks noGrp="1"/>
          </p:cNvSpPr>
          <p:nvPr>
            <p:ph type="title"/>
          </p:nvPr>
        </p:nvSpPr>
        <p:spPr/>
        <p:txBody>
          <a:bodyPr/>
          <a:lstStyle/>
          <a:p>
            <a:r>
              <a:rPr lang="en-US" dirty="0"/>
              <a:t>Archer</a:t>
            </a:r>
          </a:p>
        </p:txBody>
      </p:sp>
      <p:sp>
        <p:nvSpPr>
          <p:cNvPr id="3" name="Inhaltsplatzhalter 2">
            <a:extLst>
              <a:ext uri="{FF2B5EF4-FFF2-40B4-BE49-F238E27FC236}">
                <a16:creationId xmlns:a16="http://schemas.microsoft.com/office/drawing/2014/main" id="{97F36195-A142-4404-9E2E-EA47F8162C15}"/>
              </a:ext>
            </a:extLst>
          </p:cNvPr>
          <p:cNvSpPr>
            <a:spLocks noGrp="1"/>
          </p:cNvSpPr>
          <p:nvPr>
            <p:ph idx="1"/>
          </p:nvPr>
        </p:nvSpPr>
        <p:spPr/>
        <p:txBody>
          <a:bodyPr/>
          <a:lstStyle/>
          <a:p>
            <a:r>
              <a:rPr lang="en-US" dirty="0"/>
              <a:t>“[…] We chose visual gain levels below (0.039°) and above (6.9°) 0.5° […]”</a:t>
            </a:r>
          </a:p>
          <a:p>
            <a:endParaRPr lang="en-US" dirty="0"/>
          </a:p>
          <a:p>
            <a:pPr>
              <a:buFont typeface="Wingdings" panose="05000000000000000000" pitchFamily="2" charset="2"/>
              <a:buChar char="à"/>
            </a:pPr>
            <a:r>
              <a:rPr lang="en-US" dirty="0">
                <a:sym typeface="Wingdings" panose="05000000000000000000" pitchFamily="2" charset="2"/>
              </a:rPr>
              <a:t>0.074 cm &amp; 13.31 cm </a:t>
            </a:r>
          </a:p>
        </p:txBody>
      </p:sp>
    </p:spTree>
    <p:extLst>
      <p:ext uri="{BB962C8B-B14F-4D97-AF65-F5344CB8AC3E}">
        <p14:creationId xmlns:p14="http://schemas.microsoft.com/office/powerpoint/2010/main" val="9795749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D20731-0A4A-4584-8177-933191E33CA2}"/>
              </a:ext>
            </a:extLst>
          </p:cNvPr>
          <p:cNvSpPr>
            <a:spLocks noGrp="1"/>
          </p:cNvSpPr>
          <p:nvPr>
            <p:ph type="title"/>
          </p:nvPr>
        </p:nvSpPr>
        <p:spPr/>
        <p:txBody>
          <a:bodyPr/>
          <a:lstStyle/>
          <a:p>
            <a:r>
              <a:rPr lang="en-US" dirty="0"/>
              <a:t>Next steps</a:t>
            </a:r>
          </a:p>
        </p:txBody>
      </p:sp>
      <p:sp>
        <p:nvSpPr>
          <p:cNvPr id="3" name="Inhaltsplatzhalter 2">
            <a:extLst>
              <a:ext uri="{FF2B5EF4-FFF2-40B4-BE49-F238E27FC236}">
                <a16:creationId xmlns:a16="http://schemas.microsoft.com/office/drawing/2014/main" id="{E31B4374-5D1D-4DD8-A76E-5887977895CC}"/>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14C73411-4102-4D38-84D7-A99B87D51C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3029" y="1975079"/>
            <a:ext cx="7005942" cy="467062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Gerader Verbinder 5">
            <a:extLst>
              <a:ext uri="{FF2B5EF4-FFF2-40B4-BE49-F238E27FC236}">
                <a16:creationId xmlns:a16="http://schemas.microsoft.com/office/drawing/2014/main" id="{6794AEE2-44EF-4B82-B905-DB8424F7A8D2}"/>
              </a:ext>
            </a:extLst>
          </p:cNvPr>
          <p:cNvCxnSpPr/>
          <p:nvPr/>
        </p:nvCxnSpPr>
        <p:spPr>
          <a:xfrm flipV="1">
            <a:off x="6654800" y="1358900"/>
            <a:ext cx="0" cy="408940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 name="Gerader Verbinder 7">
            <a:extLst>
              <a:ext uri="{FF2B5EF4-FFF2-40B4-BE49-F238E27FC236}">
                <a16:creationId xmlns:a16="http://schemas.microsoft.com/office/drawing/2014/main" id="{2B81CA33-CF2C-40C5-B602-EA5EE902A3E4}"/>
              </a:ext>
            </a:extLst>
          </p:cNvPr>
          <p:cNvCxnSpPr/>
          <p:nvPr/>
        </p:nvCxnSpPr>
        <p:spPr>
          <a:xfrm flipV="1">
            <a:off x="4051300" y="1384300"/>
            <a:ext cx="0" cy="408940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extfeld 6">
            <a:extLst>
              <a:ext uri="{FF2B5EF4-FFF2-40B4-BE49-F238E27FC236}">
                <a16:creationId xmlns:a16="http://schemas.microsoft.com/office/drawing/2014/main" id="{9DFC9D4B-A658-4E2A-8ACE-4CC3B92FFA7E}"/>
              </a:ext>
            </a:extLst>
          </p:cNvPr>
          <p:cNvSpPr txBox="1"/>
          <p:nvPr/>
        </p:nvSpPr>
        <p:spPr>
          <a:xfrm>
            <a:off x="3587751" y="875074"/>
            <a:ext cx="927097" cy="369332"/>
          </a:xfrm>
          <a:prstGeom prst="rect">
            <a:avLst/>
          </a:prstGeom>
          <a:noFill/>
        </p:spPr>
        <p:txBody>
          <a:bodyPr wrap="square" rtlCol="0">
            <a:spAutoFit/>
          </a:bodyPr>
          <a:lstStyle/>
          <a:p>
            <a:pPr algn="ctr"/>
            <a:r>
              <a:rPr lang="en-US" dirty="0">
                <a:latin typeface="CMU Serif" panose="02000603000000000000" pitchFamily="2" charset="0"/>
                <a:ea typeface="CMU Serif" panose="02000603000000000000" pitchFamily="2" charset="0"/>
                <a:cs typeface="CMU Serif" panose="02000603000000000000" pitchFamily="2" charset="0"/>
              </a:rPr>
              <a:t>0.039°</a:t>
            </a:r>
          </a:p>
        </p:txBody>
      </p:sp>
      <p:sp>
        <p:nvSpPr>
          <p:cNvPr id="10" name="Textfeld 9">
            <a:extLst>
              <a:ext uri="{FF2B5EF4-FFF2-40B4-BE49-F238E27FC236}">
                <a16:creationId xmlns:a16="http://schemas.microsoft.com/office/drawing/2014/main" id="{3F9A1510-35ED-4878-9CAE-2E45719903F4}"/>
              </a:ext>
            </a:extLst>
          </p:cNvPr>
          <p:cNvSpPr txBox="1"/>
          <p:nvPr/>
        </p:nvSpPr>
        <p:spPr>
          <a:xfrm>
            <a:off x="6191251" y="874925"/>
            <a:ext cx="927097" cy="369332"/>
          </a:xfrm>
          <a:prstGeom prst="rect">
            <a:avLst/>
          </a:prstGeom>
          <a:noFill/>
        </p:spPr>
        <p:txBody>
          <a:bodyPr wrap="square" rtlCol="0">
            <a:spAutoFit/>
          </a:bodyPr>
          <a:lstStyle/>
          <a:p>
            <a:pPr algn="ctr"/>
            <a:r>
              <a:rPr lang="en-US" dirty="0">
                <a:latin typeface="CMU Serif" panose="02000603000000000000" pitchFamily="2" charset="0"/>
                <a:ea typeface="CMU Serif" panose="02000603000000000000" pitchFamily="2" charset="0"/>
                <a:cs typeface="CMU Serif" panose="02000603000000000000" pitchFamily="2" charset="0"/>
              </a:rPr>
              <a:t>6.9°</a:t>
            </a:r>
          </a:p>
        </p:txBody>
      </p:sp>
    </p:spTree>
    <p:extLst>
      <p:ext uri="{BB962C8B-B14F-4D97-AF65-F5344CB8AC3E}">
        <p14:creationId xmlns:p14="http://schemas.microsoft.com/office/powerpoint/2010/main" val="5096300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B314EA-3CB5-4AA1-864C-B45C0189D7BB}"/>
              </a:ext>
            </a:extLst>
          </p:cNvPr>
          <p:cNvSpPr>
            <a:spLocks noGrp="1"/>
          </p:cNvSpPr>
          <p:nvPr>
            <p:ph type="title"/>
          </p:nvPr>
        </p:nvSpPr>
        <p:spPr/>
        <p:txBody>
          <a:bodyPr/>
          <a:lstStyle/>
          <a:p>
            <a:r>
              <a:rPr lang="en-US" dirty="0"/>
              <a:t>Visual angle </a:t>
            </a:r>
          </a:p>
        </p:txBody>
      </p:sp>
      <p:sp>
        <p:nvSpPr>
          <p:cNvPr id="3" name="Inhaltsplatzhalter 2">
            <a:extLst>
              <a:ext uri="{FF2B5EF4-FFF2-40B4-BE49-F238E27FC236}">
                <a16:creationId xmlns:a16="http://schemas.microsoft.com/office/drawing/2014/main" id="{1A6EDD07-759B-4193-B66D-74160AD08DEE}"/>
              </a:ext>
            </a:extLst>
          </p:cNvPr>
          <p:cNvSpPr>
            <a:spLocks noGrp="1"/>
          </p:cNvSpPr>
          <p:nvPr>
            <p:ph idx="1"/>
          </p:nvPr>
        </p:nvSpPr>
        <p:spPr/>
        <p:txBody>
          <a:bodyPr/>
          <a:lstStyle/>
          <a:p>
            <a:endParaRPr lang="en-US" dirty="0"/>
          </a:p>
        </p:txBody>
      </p:sp>
      <p:pic>
        <p:nvPicPr>
          <p:cNvPr id="4" name="Picture 2">
            <a:extLst>
              <a:ext uri="{FF2B5EF4-FFF2-40B4-BE49-F238E27FC236}">
                <a16:creationId xmlns:a16="http://schemas.microsoft.com/office/drawing/2014/main" id="{D19B2B1E-893A-49A4-9D87-C90376B71A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3029" y="1975079"/>
            <a:ext cx="7005942" cy="4670628"/>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a:extLst>
              <a:ext uri="{FF2B5EF4-FFF2-40B4-BE49-F238E27FC236}">
                <a16:creationId xmlns:a16="http://schemas.microsoft.com/office/drawing/2014/main" id="{77C02943-4645-414C-81E5-B8B91F887C82}"/>
              </a:ext>
            </a:extLst>
          </p:cNvPr>
          <p:cNvSpPr/>
          <p:nvPr/>
        </p:nvSpPr>
        <p:spPr>
          <a:xfrm>
            <a:off x="3911600" y="1537856"/>
            <a:ext cx="5842000" cy="3885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ihandform: Form 5">
            <a:extLst>
              <a:ext uri="{FF2B5EF4-FFF2-40B4-BE49-F238E27FC236}">
                <a16:creationId xmlns:a16="http://schemas.microsoft.com/office/drawing/2014/main" id="{88853444-BF0E-45CA-9B3A-CE862DBC548E}"/>
              </a:ext>
            </a:extLst>
          </p:cNvPr>
          <p:cNvSpPr/>
          <p:nvPr/>
        </p:nvSpPr>
        <p:spPr>
          <a:xfrm>
            <a:off x="3911600" y="2118546"/>
            <a:ext cx="3136900" cy="3304354"/>
          </a:xfrm>
          <a:custGeom>
            <a:avLst/>
            <a:gdLst>
              <a:gd name="connsiteX0" fmla="*/ 0 w 3136900"/>
              <a:gd name="connsiteY0" fmla="*/ 27754 h 3253554"/>
              <a:gd name="connsiteX1" fmla="*/ 736600 w 3136900"/>
              <a:gd name="connsiteY1" fmla="*/ 269054 h 3253554"/>
              <a:gd name="connsiteX2" fmla="*/ 1460500 w 3136900"/>
              <a:gd name="connsiteY2" fmla="*/ 1970854 h 3253554"/>
              <a:gd name="connsiteX3" fmla="*/ 2235200 w 3136900"/>
              <a:gd name="connsiteY3" fmla="*/ 2910654 h 3253554"/>
              <a:gd name="connsiteX4" fmla="*/ 3136900 w 3136900"/>
              <a:gd name="connsiteY4" fmla="*/ 3253554 h 325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6900" h="3253554">
                <a:moveTo>
                  <a:pt x="0" y="27754"/>
                </a:moveTo>
                <a:cubicBezTo>
                  <a:pt x="246591" y="-13521"/>
                  <a:pt x="493183" y="-54796"/>
                  <a:pt x="736600" y="269054"/>
                </a:cubicBezTo>
                <a:cubicBezTo>
                  <a:pt x="980017" y="592904"/>
                  <a:pt x="1210733" y="1530587"/>
                  <a:pt x="1460500" y="1970854"/>
                </a:cubicBezTo>
                <a:cubicBezTo>
                  <a:pt x="1710267" y="2411121"/>
                  <a:pt x="1955800" y="2696871"/>
                  <a:pt x="2235200" y="2910654"/>
                </a:cubicBezTo>
                <a:cubicBezTo>
                  <a:pt x="2514600" y="3124437"/>
                  <a:pt x="2978150" y="3221804"/>
                  <a:pt x="3136900" y="325355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Gerader Verbinder 6">
            <a:extLst>
              <a:ext uri="{FF2B5EF4-FFF2-40B4-BE49-F238E27FC236}">
                <a16:creationId xmlns:a16="http://schemas.microsoft.com/office/drawing/2014/main" id="{780FCADD-9B93-495E-83D6-4B371B5DEC09}"/>
              </a:ext>
            </a:extLst>
          </p:cNvPr>
          <p:cNvCxnSpPr/>
          <p:nvPr/>
        </p:nvCxnSpPr>
        <p:spPr>
          <a:xfrm flipV="1">
            <a:off x="6654800" y="1358900"/>
            <a:ext cx="0" cy="408940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 name="Gerader Verbinder 7">
            <a:extLst>
              <a:ext uri="{FF2B5EF4-FFF2-40B4-BE49-F238E27FC236}">
                <a16:creationId xmlns:a16="http://schemas.microsoft.com/office/drawing/2014/main" id="{07CCDC5C-38E5-48FD-9638-2869F7B72217}"/>
              </a:ext>
            </a:extLst>
          </p:cNvPr>
          <p:cNvCxnSpPr/>
          <p:nvPr/>
        </p:nvCxnSpPr>
        <p:spPr>
          <a:xfrm flipV="1">
            <a:off x="4051300" y="1384300"/>
            <a:ext cx="0" cy="408940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extfeld 8">
            <a:extLst>
              <a:ext uri="{FF2B5EF4-FFF2-40B4-BE49-F238E27FC236}">
                <a16:creationId xmlns:a16="http://schemas.microsoft.com/office/drawing/2014/main" id="{52AFBF44-AD51-422B-8848-A608538EF278}"/>
              </a:ext>
            </a:extLst>
          </p:cNvPr>
          <p:cNvSpPr txBox="1"/>
          <p:nvPr/>
        </p:nvSpPr>
        <p:spPr>
          <a:xfrm>
            <a:off x="3587751" y="875074"/>
            <a:ext cx="927097" cy="369332"/>
          </a:xfrm>
          <a:prstGeom prst="rect">
            <a:avLst/>
          </a:prstGeom>
          <a:noFill/>
        </p:spPr>
        <p:txBody>
          <a:bodyPr wrap="square" rtlCol="0">
            <a:spAutoFit/>
          </a:bodyPr>
          <a:lstStyle/>
          <a:p>
            <a:pPr algn="ctr"/>
            <a:r>
              <a:rPr lang="en-US" dirty="0">
                <a:latin typeface="CMU Serif" panose="02000603000000000000" pitchFamily="2" charset="0"/>
                <a:ea typeface="CMU Serif" panose="02000603000000000000" pitchFamily="2" charset="0"/>
                <a:cs typeface="CMU Serif" panose="02000603000000000000" pitchFamily="2" charset="0"/>
              </a:rPr>
              <a:t>0.039°</a:t>
            </a:r>
          </a:p>
        </p:txBody>
      </p:sp>
      <p:sp>
        <p:nvSpPr>
          <p:cNvPr id="10" name="Textfeld 9">
            <a:extLst>
              <a:ext uri="{FF2B5EF4-FFF2-40B4-BE49-F238E27FC236}">
                <a16:creationId xmlns:a16="http://schemas.microsoft.com/office/drawing/2014/main" id="{BFF58827-8751-4303-B3B4-613C02D0DAD0}"/>
              </a:ext>
            </a:extLst>
          </p:cNvPr>
          <p:cNvSpPr txBox="1"/>
          <p:nvPr/>
        </p:nvSpPr>
        <p:spPr>
          <a:xfrm>
            <a:off x="6191251" y="874925"/>
            <a:ext cx="927097" cy="369332"/>
          </a:xfrm>
          <a:prstGeom prst="rect">
            <a:avLst/>
          </a:prstGeom>
          <a:noFill/>
        </p:spPr>
        <p:txBody>
          <a:bodyPr wrap="square" rtlCol="0">
            <a:spAutoFit/>
          </a:bodyPr>
          <a:lstStyle/>
          <a:p>
            <a:pPr algn="ctr"/>
            <a:r>
              <a:rPr lang="en-US" dirty="0">
                <a:latin typeface="CMU Serif" panose="02000603000000000000" pitchFamily="2" charset="0"/>
                <a:ea typeface="CMU Serif" panose="02000603000000000000" pitchFamily="2" charset="0"/>
                <a:cs typeface="CMU Serif" panose="02000603000000000000" pitchFamily="2" charset="0"/>
              </a:rPr>
              <a:t>6.9°</a:t>
            </a:r>
          </a:p>
        </p:txBody>
      </p:sp>
    </p:spTree>
    <p:extLst>
      <p:ext uri="{BB962C8B-B14F-4D97-AF65-F5344CB8AC3E}">
        <p14:creationId xmlns:p14="http://schemas.microsoft.com/office/powerpoint/2010/main" val="2160101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249CF2-B182-4705-8FB0-BF909F127151}"/>
              </a:ext>
            </a:extLst>
          </p:cNvPr>
          <p:cNvSpPr>
            <a:spLocks noGrp="1"/>
          </p:cNvSpPr>
          <p:nvPr>
            <p:ph type="title"/>
          </p:nvPr>
        </p:nvSpPr>
        <p:spPr/>
        <p:txBody>
          <a:bodyPr/>
          <a:lstStyle/>
          <a:p>
            <a:r>
              <a:rPr lang="en-US" dirty="0"/>
              <a:t>Tremor parameters</a:t>
            </a:r>
          </a:p>
        </p:txBody>
      </p:sp>
      <p:sp>
        <p:nvSpPr>
          <p:cNvPr id="3" name="Inhaltsplatzhalter 2">
            <a:extLst>
              <a:ext uri="{FF2B5EF4-FFF2-40B4-BE49-F238E27FC236}">
                <a16:creationId xmlns:a16="http://schemas.microsoft.com/office/drawing/2014/main" id="{368BF93C-C381-4743-B637-93AA096061ED}"/>
              </a:ext>
            </a:extLst>
          </p:cNvPr>
          <p:cNvSpPr>
            <a:spLocks noGrp="1"/>
          </p:cNvSpPr>
          <p:nvPr>
            <p:ph idx="1"/>
          </p:nvPr>
        </p:nvSpPr>
        <p:spPr/>
        <p:txBody>
          <a:bodyPr/>
          <a:lstStyle/>
          <a:p>
            <a:r>
              <a:rPr lang="en-US" dirty="0"/>
              <a:t>MVC vs. Power </a:t>
            </a:r>
          </a:p>
          <a:p>
            <a:r>
              <a:rPr lang="en-US" dirty="0"/>
              <a:t>Peak frequencies</a:t>
            </a:r>
          </a:p>
          <a:p>
            <a:r>
              <a:rPr lang="en-US" dirty="0"/>
              <a:t>Time variability</a:t>
            </a:r>
          </a:p>
          <a:p>
            <a:r>
              <a:rPr lang="en-US" dirty="0"/>
              <a:t>…</a:t>
            </a:r>
          </a:p>
        </p:txBody>
      </p:sp>
      <p:pic>
        <p:nvPicPr>
          <p:cNvPr id="2050" name="Picture 2" descr="Top:  Based on the  fpass  and resulting  freqList , a scalogram heatmap is presented that shows the power of each frequency band over the duration of the video.   Bottom:  This plot removes all temporal information and represents the mean frequency transform of the scalogram, useful for finding peaks in the frequency content of the video.">
            <a:extLst>
              <a:ext uri="{FF2B5EF4-FFF2-40B4-BE49-F238E27FC236}">
                <a16:creationId xmlns:a16="http://schemas.microsoft.com/office/drawing/2014/main" id="{A2A4370F-13A7-4C19-94F1-944BB6137A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1433" y="1537856"/>
            <a:ext cx="5284629" cy="3966995"/>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a:extLst>
              <a:ext uri="{FF2B5EF4-FFF2-40B4-BE49-F238E27FC236}">
                <a16:creationId xmlns:a16="http://schemas.microsoft.com/office/drawing/2014/main" id="{D0BA95AA-5599-4AB4-BF00-BB3E2934F7D4}"/>
              </a:ext>
            </a:extLst>
          </p:cNvPr>
          <p:cNvSpPr txBox="1"/>
          <p:nvPr/>
        </p:nvSpPr>
        <p:spPr>
          <a:xfrm>
            <a:off x="3048000" y="6482115"/>
            <a:ext cx="6096000" cy="307777"/>
          </a:xfrm>
          <a:prstGeom prst="rect">
            <a:avLst/>
          </a:prstGeom>
          <a:solidFill>
            <a:schemeClr val="bg1"/>
          </a:solidFill>
        </p:spPr>
        <p:txBody>
          <a:bodyPr wrap="square">
            <a:spAutoFit/>
          </a:bodyPr>
          <a:lstStyle/>
          <a:p>
            <a:pPr algn="ctr"/>
            <a:r>
              <a:rPr lang="en-US" sz="1400" dirty="0">
                <a:solidFill>
                  <a:schemeClr val="bg1">
                    <a:lumMod val="50000"/>
                  </a:schemeClr>
                </a:solidFill>
                <a:latin typeface="CMU Serif" panose="02000603000000000000" pitchFamily="2" charset="0"/>
                <a:ea typeface="CMU Serif" panose="02000603000000000000" pitchFamily="2" charset="0"/>
                <a:cs typeface="CMU Serif" panose="02000603000000000000" pitchFamily="2" charset="0"/>
              </a:rPr>
              <a:t>https://github.com/mattgaidica/MoveAlgorithms</a:t>
            </a:r>
          </a:p>
        </p:txBody>
      </p:sp>
      <p:pic>
        <p:nvPicPr>
          <p:cNvPr id="5" name="yt1s.com - Matt Gaidica Movement Disorder Algorithms Sample Video_360p">
            <a:hlinkClick r:id="" action="ppaction://media"/>
            <a:extLst>
              <a:ext uri="{FF2B5EF4-FFF2-40B4-BE49-F238E27FC236}">
                <a16:creationId xmlns:a16="http://schemas.microsoft.com/office/drawing/2014/main" id="{EE96C2DC-A56C-4561-9C72-EB878DCB955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83853" y="3797561"/>
            <a:ext cx="3679715" cy="2069840"/>
          </a:xfrm>
          <a:prstGeom prst="rect">
            <a:avLst/>
          </a:prstGeom>
        </p:spPr>
      </p:pic>
    </p:spTree>
    <p:extLst>
      <p:ext uri="{BB962C8B-B14F-4D97-AF65-F5344CB8AC3E}">
        <p14:creationId xmlns:p14="http://schemas.microsoft.com/office/powerpoint/2010/main" val="2445898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2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BC66BD-3501-4EC3-BD12-997022FAF1F1}"/>
              </a:ext>
            </a:extLst>
          </p:cNvPr>
          <p:cNvSpPr>
            <a:spLocks noGrp="1"/>
          </p:cNvSpPr>
          <p:nvPr>
            <p:ph type="title"/>
          </p:nvPr>
        </p:nvSpPr>
        <p:spPr/>
        <p:txBody>
          <a:bodyPr/>
          <a:lstStyle/>
          <a:p>
            <a:r>
              <a:rPr lang="en-US" dirty="0"/>
              <a:t>Pipeline force data (vs. Archer ea., 2017)</a:t>
            </a:r>
          </a:p>
        </p:txBody>
      </p:sp>
      <p:sp>
        <p:nvSpPr>
          <p:cNvPr id="4" name="Rechteck 3">
            <a:extLst>
              <a:ext uri="{FF2B5EF4-FFF2-40B4-BE49-F238E27FC236}">
                <a16:creationId xmlns:a16="http://schemas.microsoft.com/office/drawing/2014/main" id="{FF66C51A-74F0-4A79-8807-198F1AEAC3CB}"/>
              </a:ext>
            </a:extLst>
          </p:cNvPr>
          <p:cNvSpPr/>
          <p:nvPr/>
        </p:nvSpPr>
        <p:spPr>
          <a:xfrm>
            <a:off x="2030137" y="1531211"/>
            <a:ext cx="2013358" cy="4865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Demi Condensed" panose="02000706000000000000" pitchFamily="2" charset="0"/>
                <a:ea typeface="CMU Sans Serif Demi Condensed" panose="02000706000000000000" pitchFamily="2" charset="0"/>
                <a:cs typeface="CMU Sans Serif Demi Condensed" panose="02000706000000000000" pitchFamily="2" charset="0"/>
              </a:rPr>
              <a:t>Raw data</a:t>
            </a:r>
          </a:p>
        </p:txBody>
      </p:sp>
      <p:sp>
        <p:nvSpPr>
          <p:cNvPr id="5" name="Rechteck 4">
            <a:extLst>
              <a:ext uri="{FF2B5EF4-FFF2-40B4-BE49-F238E27FC236}">
                <a16:creationId xmlns:a16="http://schemas.microsoft.com/office/drawing/2014/main" id="{9BB6D924-8E8B-4A3B-9147-9994196F34CE}"/>
              </a:ext>
            </a:extLst>
          </p:cNvPr>
          <p:cNvSpPr/>
          <p:nvPr/>
        </p:nvSpPr>
        <p:spPr>
          <a:xfrm>
            <a:off x="2030136" y="2149854"/>
            <a:ext cx="2013357" cy="4865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Demi Condensed" panose="02000706000000000000" pitchFamily="2" charset="0"/>
                <a:ea typeface="CMU Sans Serif Demi Condensed" panose="02000706000000000000" pitchFamily="2" charset="0"/>
                <a:cs typeface="CMU Sans Serif Demi Condensed" panose="02000706000000000000" pitchFamily="2" charset="0"/>
              </a:rPr>
              <a:t>Cut to epochs</a:t>
            </a:r>
          </a:p>
        </p:txBody>
      </p:sp>
      <p:sp>
        <p:nvSpPr>
          <p:cNvPr id="7" name="Textfeld 6">
            <a:extLst>
              <a:ext uri="{FF2B5EF4-FFF2-40B4-BE49-F238E27FC236}">
                <a16:creationId xmlns:a16="http://schemas.microsoft.com/office/drawing/2014/main" id="{AA6275CC-25B4-4EA9-B79D-7D53C3D861C7}"/>
              </a:ext>
            </a:extLst>
          </p:cNvPr>
          <p:cNvSpPr txBox="1"/>
          <p:nvPr/>
        </p:nvSpPr>
        <p:spPr>
          <a:xfrm>
            <a:off x="2030136" y="3387140"/>
            <a:ext cx="2013357" cy="646331"/>
          </a:xfrm>
          <a:prstGeom prst="rect">
            <a:avLst/>
          </a:prstGeom>
          <a:solidFill>
            <a:schemeClr val="accent1"/>
          </a:solidFill>
        </p:spPr>
        <p:txBody>
          <a:bodyPr wrap="square" rtlCol="0">
            <a:spAutoFit/>
          </a:bodyPr>
          <a:lstStyle/>
          <a:p>
            <a:pPr algn="ctr"/>
            <a:r>
              <a:rPr lang="en-US" dirty="0" err="1">
                <a:solidFill>
                  <a:schemeClr val="bg1"/>
                </a:solidFill>
                <a:latin typeface="CMU Sans Serif Demi Condensed" panose="02000706000000000000" pitchFamily="2" charset="0"/>
                <a:ea typeface="CMU Sans Serif Demi Condensed" panose="02000706000000000000" pitchFamily="2" charset="0"/>
                <a:cs typeface="CMU Sans Serif Demi Condensed" panose="02000706000000000000" pitchFamily="2" charset="0"/>
              </a:rPr>
              <a:t>Normalise</a:t>
            </a:r>
            <a:r>
              <a:rPr lang="en-US" dirty="0">
                <a:solidFill>
                  <a:schemeClr val="bg1"/>
                </a:solidFill>
                <a:latin typeface="CMU Sans Serif Demi Condensed" panose="02000706000000000000" pitchFamily="2" charset="0"/>
                <a:ea typeface="CMU Sans Serif Demi Condensed" panose="02000706000000000000" pitchFamily="2" charset="0"/>
                <a:cs typeface="CMU Sans Serif Demi Condensed" panose="02000706000000000000" pitchFamily="2" charset="0"/>
              </a:rPr>
              <a:t> to MVC &amp; %MVC</a:t>
            </a:r>
          </a:p>
        </p:txBody>
      </p:sp>
      <p:sp>
        <p:nvSpPr>
          <p:cNvPr id="8" name="Textfeld 7">
            <a:extLst>
              <a:ext uri="{FF2B5EF4-FFF2-40B4-BE49-F238E27FC236}">
                <a16:creationId xmlns:a16="http://schemas.microsoft.com/office/drawing/2014/main" id="{1AED1057-C72C-4BF9-94AD-ADD60D1CD9E7}"/>
              </a:ext>
            </a:extLst>
          </p:cNvPr>
          <p:cNvSpPr txBox="1"/>
          <p:nvPr/>
        </p:nvSpPr>
        <p:spPr>
          <a:xfrm>
            <a:off x="947957" y="4165553"/>
            <a:ext cx="2013357" cy="646331"/>
          </a:xfrm>
          <a:prstGeom prst="rect">
            <a:avLst/>
          </a:prstGeom>
          <a:solidFill>
            <a:schemeClr val="accent1"/>
          </a:solidFill>
        </p:spPr>
        <p:txBody>
          <a:bodyPr wrap="square" rtlCol="0">
            <a:spAutoFit/>
          </a:bodyPr>
          <a:lstStyle/>
          <a:p>
            <a:pPr algn="ctr"/>
            <a:r>
              <a:rPr lang="en-US" dirty="0">
                <a:solidFill>
                  <a:schemeClr val="bg1"/>
                </a:solidFill>
                <a:latin typeface="CMU Sans Serif Demi Condensed" panose="02000706000000000000" pitchFamily="2" charset="0"/>
                <a:ea typeface="CMU Sans Serif Demi Condensed" panose="02000706000000000000" pitchFamily="2" charset="0"/>
                <a:cs typeface="CMU Sans Serif Demi Condensed" panose="02000706000000000000" pitchFamily="2" charset="0"/>
              </a:rPr>
              <a:t>Extract FFT based </a:t>
            </a:r>
            <a:r>
              <a:rPr lang="en-US" dirty="0" err="1">
                <a:solidFill>
                  <a:schemeClr val="bg1"/>
                </a:solidFill>
                <a:latin typeface="CMU Sans Serif Demi Condensed" panose="02000706000000000000" pitchFamily="2" charset="0"/>
                <a:ea typeface="CMU Sans Serif Demi Condensed" panose="02000706000000000000" pitchFamily="2" charset="0"/>
                <a:cs typeface="CMU Sans Serif Demi Condensed" panose="02000706000000000000" pitchFamily="2" charset="0"/>
              </a:rPr>
              <a:t>bandpower</a:t>
            </a:r>
            <a:r>
              <a:rPr lang="en-US" dirty="0">
                <a:solidFill>
                  <a:schemeClr val="bg1"/>
                </a:solidFill>
                <a:latin typeface="CMU Sans Serif Demi Condensed" panose="02000706000000000000" pitchFamily="2" charset="0"/>
                <a:ea typeface="CMU Sans Serif Demi Condensed" panose="02000706000000000000" pitchFamily="2" charset="0"/>
                <a:cs typeface="CMU Sans Serif Demi Condensed" panose="02000706000000000000" pitchFamily="2" charset="0"/>
              </a:rPr>
              <a:t> 4-12 Hz</a:t>
            </a:r>
          </a:p>
        </p:txBody>
      </p:sp>
      <p:sp>
        <p:nvSpPr>
          <p:cNvPr id="9" name="Textfeld 8">
            <a:extLst>
              <a:ext uri="{FF2B5EF4-FFF2-40B4-BE49-F238E27FC236}">
                <a16:creationId xmlns:a16="http://schemas.microsoft.com/office/drawing/2014/main" id="{5730E5E8-ED49-468F-935C-BBE7D64AAD61}"/>
              </a:ext>
            </a:extLst>
          </p:cNvPr>
          <p:cNvSpPr txBox="1"/>
          <p:nvPr/>
        </p:nvSpPr>
        <p:spPr>
          <a:xfrm>
            <a:off x="3103927" y="4162412"/>
            <a:ext cx="2013357" cy="646331"/>
          </a:xfrm>
          <a:prstGeom prst="rect">
            <a:avLst/>
          </a:prstGeom>
          <a:solidFill>
            <a:schemeClr val="accent1"/>
          </a:solidFill>
        </p:spPr>
        <p:txBody>
          <a:bodyPr wrap="square" rtlCol="0">
            <a:spAutoFit/>
          </a:bodyPr>
          <a:lstStyle/>
          <a:p>
            <a:pPr algn="ctr"/>
            <a:r>
              <a:rPr lang="en-US" dirty="0">
                <a:solidFill>
                  <a:schemeClr val="bg1"/>
                </a:solidFill>
                <a:latin typeface="CMU Sans Serif Demi Condensed" panose="02000706000000000000" pitchFamily="2" charset="0"/>
                <a:ea typeface="CMU Sans Serif Demi Condensed" panose="02000706000000000000" pitchFamily="2" charset="0"/>
                <a:cs typeface="CMU Sans Serif Demi Condensed" panose="02000706000000000000" pitchFamily="2" charset="0"/>
              </a:rPr>
              <a:t>Calculate Error (RMSE)</a:t>
            </a:r>
          </a:p>
        </p:txBody>
      </p:sp>
      <p:sp>
        <p:nvSpPr>
          <p:cNvPr id="10" name="Textfeld 9">
            <a:extLst>
              <a:ext uri="{FF2B5EF4-FFF2-40B4-BE49-F238E27FC236}">
                <a16:creationId xmlns:a16="http://schemas.microsoft.com/office/drawing/2014/main" id="{A2424548-EF94-44F4-8C1B-39138D08E417}"/>
              </a:ext>
            </a:extLst>
          </p:cNvPr>
          <p:cNvSpPr txBox="1"/>
          <p:nvPr/>
        </p:nvSpPr>
        <p:spPr>
          <a:xfrm>
            <a:off x="2030136" y="4943966"/>
            <a:ext cx="2013357" cy="923330"/>
          </a:xfrm>
          <a:prstGeom prst="rect">
            <a:avLst/>
          </a:prstGeom>
          <a:solidFill>
            <a:schemeClr val="accent1"/>
          </a:solidFill>
        </p:spPr>
        <p:txBody>
          <a:bodyPr wrap="square" rtlCol="0">
            <a:spAutoFit/>
          </a:bodyPr>
          <a:lstStyle/>
          <a:p>
            <a:pPr algn="ctr"/>
            <a:r>
              <a:rPr lang="en-US" dirty="0">
                <a:solidFill>
                  <a:schemeClr val="bg1"/>
                </a:solidFill>
                <a:latin typeface="CMU Sans Serif Demi Condensed" panose="02000706000000000000" pitchFamily="2" charset="0"/>
                <a:ea typeface="CMU Sans Serif Demi Condensed" panose="02000706000000000000" pitchFamily="2" charset="0"/>
                <a:cs typeface="CMU Sans Serif Demi Condensed" panose="02000706000000000000" pitchFamily="2" charset="0"/>
              </a:rPr>
              <a:t>Find outliers based on 3 median absolute deviations</a:t>
            </a:r>
          </a:p>
        </p:txBody>
      </p:sp>
      <p:sp>
        <p:nvSpPr>
          <p:cNvPr id="11" name="Textfeld 10">
            <a:extLst>
              <a:ext uri="{FF2B5EF4-FFF2-40B4-BE49-F238E27FC236}">
                <a16:creationId xmlns:a16="http://schemas.microsoft.com/office/drawing/2014/main" id="{83EC5BDA-394E-4C62-A6CC-21FDAB463427}"/>
              </a:ext>
            </a:extLst>
          </p:cNvPr>
          <p:cNvSpPr txBox="1"/>
          <p:nvPr/>
        </p:nvSpPr>
        <p:spPr>
          <a:xfrm>
            <a:off x="2030135" y="5999376"/>
            <a:ext cx="2013357" cy="646331"/>
          </a:xfrm>
          <a:prstGeom prst="rect">
            <a:avLst/>
          </a:prstGeom>
          <a:solidFill>
            <a:schemeClr val="accent1"/>
          </a:solidFill>
        </p:spPr>
        <p:txBody>
          <a:bodyPr wrap="square" rtlCol="0">
            <a:spAutoFit/>
          </a:bodyPr>
          <a:lstStyle/>
          <a:p>
            <a:pPr algn="ctr"/>
            <a:r>
              <a:rPr lang="en-US" dirty="0" err="1">
                <a:solidFill>
                  <a:schemeClr val="bg1"/>
                </a:solidFill>
                <a:latin typeface="CMU Sans Serif Demi Condensed" panose="02000706000000000000" pitchFamily="2" charset="0"/>
                <a:ea typeface="CMU Sans Serif Demi Condensed" panose="02000706000000000000" pitchFamily="2" charset="0"/>
                <a:cs typeface="CMU Sans Serif Demi Condensed" panose="02000706000000000000" pitchFamily="2" charset="0"/>
              </a:rPr>
              <a:t>Zscore</a:t>
            </a:r>
            <a:r>
              <a:rPr lang="en-US" dirty="0">
                <a:solidFill>
                  <a:schemeClr val="bg1"/>
                </a:solidFill>
                <a:latin typeface="CMU Sans Serif Demi Condensed" panose="02000706000000000000" pitchFamily="2" charset="0"/>
                <a:ea typeface="CMU Sans Serif Demi Condensed" panose="02000706000000000000" pitchFamily="2" charset="0"/>
                <a:cs typeface="CMU Sans Serif Demi Condensed" panose="02000706000000000000" pitchFamily="2" charset="0"/>
              </a:rPr>
              <a:t> per participant</a:t>
            </a:r>
          </a:p>
        </p:txBody>
      </p:sp>
      <p:sp>
        <p:nvSpPr>
          <p:cNvPr id="12" name="Rechteck 11">
            <a:extLst>
              <a:ext uri="{FF2B5EF4-FFF2-40B4-BE49-F238E27FC236}">
                <a16:creationId xmlns:a16="http://schemas.microsoft.com/office/drawing/2014/main" id="{9B37D29F-0E93-4887-B487-6FDCFA9B59A1}"/>
              </a:ext>
            </a:extLst>
          </p:cNvPr>
          <p:cNvSpPr/>
          <p:nvPr/>
        </p:nvSpPr>
        <p:spPr>
          <a:xfrm>
            <a:off x="7675928" y="2027053"/>
            <a:ext cx="2013358" cy="48656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Demi Condensed" panose="02000706000000000000" pitchFamily="2" charset="0"/>
                <a:ea typeface="CMU Sans Serif Demi Condensed" panose="02000706000000000000" pitchFamily="2" charset="0"/>
                <a:cs typeface="CMU Sans Serif Demi Condensed" panose="02000706000000000000" pitchFamily="2" charset="0"/>
              </a:rPr>
              <a:t>Raw data</a:t>
            </a:r>
          </a:p>
        </p:txBody>
      </p:sp>
      <p:sp>
        <p:nvSpPr>
          <p:cNvPr id="13" name="Rechteck 12">
            <a:extLst>
              <a:ext uri="{FF2B5EF4-FFF2-40B4-BE49-F238E27FC236}">
                <a16:creationId xmlns:a16="http://schemas.microsoft.com/office/drawing/2014/main" id="{E7AF7920-BB37-46AA-BF99-BE59DFC06282}"/>
              </a:ext>
            </a:extLst>
          </p:cNvPr>
          <p:cNvSpPr/>
          <p:nvPr/>
        </p:nvSpPr>
        <p:spPr>
          <a:xfrm>
            <a:off x="7675927" y="2681403"/>
            <a:ext cx="2013357" cy="48656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Demi Condensed" panose="02000706000000000000" pitchFamily="2" charset="0"/>
                <a:ea typeface="CMU Sans Serif Demi Condensed" panose="02000706000000000000" pitchFamily="2" charset="0"/>
                <a:cs typeface="CMU Sans Serif Demi Condensed" panose="02000706000000000000" pitchFamily="2" charset="0"/>
              </a:rPr>
              <a:t>Cut to epochs</a:t>
            </a:r>
          </a:p>
        </p:txBody>
      </p:sp>
      <p:sp>
        <p:nvSpPr>
          <p:cNvPr id="14" name="Textfeld 13">
            <a:extLst>
              <a:ext uri="{FF2B5EF4-FFF2-40B4-BE49-F238E27FC236}">
                <a16:creationId xmlns:a16="http://schemas.microsoft.com/office/drawing/2014/main" id="{D433E4BF-E0BB-4503-9517-9B382397EB38}"/>
              </a:ext>
            </a:extLst>
          </p:cNvPr>
          <p:cNvSpPr txBox="1"/>
          <p:nvPr/>
        </p:nvSpPr>
        <p:spPr>
          <a:xfrm>
            <a:off x="7675927" y="3335753"/>
            <a:ext cx="2013357" cy="646331"/>
          </a:xfrm>
          <a:prstGeom prst="rect">
            <a:avLst/>
          </a:prstGeom>
          <a:solidFill>
            <a:schemeClr val="tx1">
              <a:lumMod val="50000"/>
              <a:lumOff val="50000"/>
            </a:schemeClr>
          </a:solidFill>
        </p:spPr>
        <p:txBody>
          <a:bodyPr wrap="square" rtlCol="0">
            <a:spAutoFit/>
          </a:bodyPr>
          <a:lstStyle/>
          <a:p>
            <a:pPr algn="ctr"/>
            <a:r>
              <a:rPr lang="en-US" dirty="0">
                <a:solidFill>
                  <a:schemeClr val="bg1"/>
                </a:solidFill>
                <a:latin typeface="CMU Sans Serif Demi Condensed" panose="02000706000000000000" pitchFamily="2" charset="0"/>
                <a:ea typeface="CMU Sans Serif Demi Condensed" panose="02000706000000000000" pitchFamily="2" charset="0"/>
                <a:cs typeface="CMU Sans Serif Demi Condensed" panose="02000706000000000000" pitchFamily="2" charset="0"/>
              </a:rPr>
              <a:t>Cut to middle 25s period</a:t>
            </a:r>
          </a:p>
        </p:txBody>
      </p:sp>
      <p:sp>
        <p:nvSpPr>
          <p:cNvPr id="15" name="Textfeld 14">
            <a:extLst>
              <a:ext uri="{FF2B5EF4-FFF2-40B4-BE49-F238E27FC236}">
                <a16:creationId xmlns:a16="http://schemas.microsoft.com/office/drawing/2014/main" id="{276FB580-3C41-469E-8DC7-384E9A29C8FA}"/>
              </a:ext>
            </a:extLst>
          </p:cNvPr>
          <p:cNvSpPr txBox="1"/>
          <p:nvPr/>
        </p:nvSpPr>
        <p:spPr>
          <a:xfrm>
            <a:off x="7675925" y="4149873"/>
            <a:ext cx="2013357" cy="923330"/>
          </a:xfrm>
          <a:prstGeom prst="rect">
            <a:avLst/>
          </a:prstGeom>
          <a:solidFill>
            <a:schemeClr val="tx1">
              <a:lumMod val="50000"/>
              <a:lumOff val="50000"/>
            </a:schemeClr>
          </a:solidFill>
        </p:spPr>
        <p:txBody>
          <a:bodyPr wrap="square" rtlCol="0">
            <a:spAutoFit/>
          </a:bodyPr>
          <a:lstStyle/>
          <a:p>
            <a:pPr algn="ctr"/>
            <a:r>
              <a:rPr lang="en-US" dirty="0">
                <a:solidFill>
                  <a:schemeClr val="bg1"/>
                </a:solidFill>
                <a:latin typeface="CMU Sans Serif Demi Condensed" panose="02000706000000000000" pitchFamily="2" charset="0"/>
                <a:ea typeface="CMU Sans Serif Demi Condensed" panose="02000706000000000000" pitchFamily="2" charset="0"/>
                <a:cs typeface="CMU Sans Serif Demi Condensed" panose="02000706000000000000" pitchFamily="2" charset="0"/>
              </a:rPr>
              <a:t>Sum of power 4-12 Hz (No further information)</a:t>
            </a:r>
          </a:p>
        </p:txBody>
      </p:sp>
      <p:sp>
        <p:nvSpPr>
          <p:cNvPr id="18" name="Textfeld 17">
            <a:extLst>
              <a:ext uri="{FF2B5EF4-FFF2-40B4-BE49-F238E27FC236}">
                <a16:creationId xmlns:a16="http://schemas.microsoft.com/office/drawing/2014/main" id="{F7B3A99C-BECC-4FDA-910B-7017EB8ADD00}"/>
              </a:ext>
            </a:extLst>
          </p:cNvPr>
          <p:cNvSpPr txBox="1"/>
          <p:nvPr/>
        </p:nvSpPr>
        <p:spPr>
          <a:xfrm>
            <a:off x="7675925" y="5240991"/>
            <a:ext cx="2013357" cy="646331"/>
          </a:xfrm>
          <a:prstGeom prst="rect">
            <a:avLst/>
          </a:prstGeom>
          <a:solidFill>
            <a:schemeClr val="tx1">
              <a:lumMod val="50000"/>
              <a:lumOff val="50000"/>
            </a:schemeClr>
          </a:solidFill>
        </p:spPr>
        <p:txBody>
          <a:bodyPr wrap="square" rtlCol="0">
            <a:spAutoFit/>
          </a:bodyPr>
          <a:lstStyle/>
          <a:p>
            <a:pPr algn="ctr"/>
            <a:r>
              <a:rPr lang="en-US" dirty="0">
                <a:solidFill>
                  <a:schemeClr val="bg1"/>
                </a:solidFill>
                <a:latin typeface="CMU Sans Serif Demi Condensed" panose="02000706000000000000" pitchFamily="2" charset="0"/>
                <a:ea typeface="CMU Sans Serif Demi Condensed" panose="02000706000000000000" pitchFamily="2" charset="0"/>
                <a:cs typeface="CMU Sans Serif Demi Condensed" panose="02000706000000000000" pitchFamily="2" charset="0"/>
              </a:rPr>
              <a:t>High – low visual gain per participant</a:t>
            </a:r>
          </a:p>
        </p:txBody>
      </p:sp>
      <p:sp>
        <p:nvSpPr>
          <p:cNvPr id="19" name="Rechteck 18">
            <a:extLst>
              <a:ext uri="{FF2B5EF4-FFF2-40B4-BE49-F238E27FC236}">
                <a16:creationId xmlns:a16="http://schemas.microsoft.com/office/drawing/2014/main" id="{AA035FD0-655D-4923-8ADA-95DCC39F3F26}"/>
              </a:ext>
            </a:extLst>
          </p:cNvPr>
          <p:cNvSpPr/>
          <p:nvPr/>
        </p:nvSpPr>
        <p:spPr>
          <a:xfrm>
            <a:off x="2030135" y="2768497"/>
            <a:ext cx="2013357" cy="4865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Demi Condensed" panose="02000706000000000000" pitchFamily="2" charset="0"/>
                <a:ea typeface="CMU Sans Serif Demi Condensed" panose="02000706000000000000" pitchFamily="2" charset="0"/>
                <a:cs typeface="CMU Sans Serif Demi Condensed" panose="02000706000000000000" pitchFamily="2" charset="0"/>
              </a:rPr>
              <a:t>Find Mean &amp; SD</a:t>
            </a:r>
          </a:p>
        </p:txBody>
      </p:sp>
    </p:spTree>
    <p:extLst>
      <p:ext uri="{BB962C8B-B14F-4D97-AF65-F5344CB8AC3E}">
        <p14:creationId xmlns:p14="http://schemas.microsoft.com/office/powerpoint/2010/main" val="495303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nhaltsplatzhalter 4">
            <a:extLst>
              <a:ext uri="{FF2B5EF4-FFF2-40B4-BE49-F238E27FC236}">
                <a16:creationId xmlns:a16="http://schemas.microsoft.com/office/drawing/2014/main" id="{DEF685EE-616F-41E8-8878-423EF222FD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1242" y="1061890"/>
            <a:ext cx="7224126" cy="4814726"/>
          </a:xfrm>
          <a:prstGeom prst="rect">
            <a:avLst/>
          </a:prstGeom>
        </p:spPr>
      </p:pic>
      <p:sp>
        <p:nvSpPr>
          <p:cNvPr id="2" name="Titel 1">
            <a:extLst>
              <a:ext uri="{FF2B5EF4-FFF2-40B4-BE49-F238E27FC236}">
                <a16:creationId xmlns:a16="http://schemas.microsoft.com/office/drawing/2014/main" id="{4319D8C6-D912-4472-903D-A2DF2B9D901A}"/>
              </a:ext>
            </a:extLst>
          </p:cNvPr>
          <p:cNvSpPr>
            <a:spLocks noGrp="1"/>
          </p:cNvSpPr>
          <p:nvPr>
            <p:ph type="title"/>
          </p:nvPr>
        </p:nvSpPr>
        <p:spPr/>
        <p:txBody>
          <a:bodyPr/>
          <a:lstStyle/>
          <a:p>
            <a:r>
              <a:rPr lang="en-US" dirty="0"/>
              <a:t>Good tremor data example (p105)</a:t>
            </a:r>
          </a:p>
        </p:txBody>
      </p:sp>
      <p:sp>
        <p:nvSpPr>
          <p:cNvPr id="9" name="Inhaltsplatzhalter 8">
            <a:extLst>
              <a:ext uri="{FF2B5EF4-FFF2-40B4-BE49-F238E27FC236}">
                <a16:creationId xmlns:a16="http://schemas.microsoft.com/office/drawing/2014/main" id="{79BC5005-03C9-42D5-994D-1117E72F3588}"/>
              </a:ext>
            </a:extLst>
          </p:cNvPr>
          <p:cNvSpPr>
            <a:spLocks noGrp="1"/>
          </p:cNvSpPr>
          <p:nvPr>
            <p:ph idx="1"/>
          </p:nvPr>
        </p:nvSpPr>
        <p:spPr>
          <a:xfrm>
            <a:off x="826779" y="1373132"/>
            <a:ext cx="5133392" cy="4422978"/>
          </a:xfrm>
        </p:spPr>
        <p:txBody>
          <a:bodyPr>
            <a:normAutofit/>
          </a:bodyPr>
          <a:lstStyle/>
          <a:p>
            <a:r>
              <a:rPr lang="en-US" sz="2400" dirty="0"/>
              <a:t>Constant tremor in all trials over all feedback conditions</a:t>
            </a:r>
          </a:p>
          <a:p>
            <a:r>
              <a:rPr lang="en-US" sz="2400" dirty="0"/>
              <a:t>Higher variance in auditory feedback condition</a:t>
            </a:r>
          </a:p>
          <a:p>
            <a:r>
              <a:rPr lang="en-US" sz="2400" dirty="0"/>
              <a:t>No correlation (r = .025, p = 0.837) between visual feedback scaling and tremor power</a:t>
            </a:r>
          </a:p>
        </p:txBody>
      </p:sp>
      <p:pic>
        <p:nvPicPr>
          <p:cNvPr id="11" name="Grafik 10">
            <a:extLst>
              <a:ext uri="{FF2B5EF4-FFF2-40B4-BE49-F238E27FC236}">
                <a16:creationId xmlns:a16="http://schemas.microsoft.com/office/drawing/2014/main" id="{035D8EB4-96BE-4DF2-81FE-76B61E752A43}"/>
              </a:ext>
            </a:extLst>
          </p:cNvPr>
          <p:cNvPicPr>
            <a:picLocks noChangeAspect="1"/>
          </p:cNvPicPr>
          <p:nvPr/>
        </p:nvPicPr>
        <p:blipFill rotWithShape="1">
          <a:blip r:embed="rId3"/>
          <a:srcRect l="53254" t="8371" b="42624"/>
          <a:stretch/>
        </p:blipFill>
        <p:spPr>
          <a:xfrm>
            <a:off x="1731326" y="4121852"/>
            <a:ext cx="2582898" cy="2407363"/>
          </a:xfrm>
          <a:prstGeom prst="rect">
            <a:avLst/>
          </a:prstGeom>
        </p:spPr>
      </p:pic>
      <p:sp>
        <p:nvSpPr>
          <p:cNvPr id="12" name="Textfeld 11">
            <a:extLst>
              <a:ext uri="{FF2B5EF4-FFF2-40B4-BE49-F238E27FC236}">
                <a16:creationId xmlns:a16="http://schemas.microsoft.com/office/drawing/2014/main" id="{FAB4C20A-3F3D-41CE-9881-C71C7CE6EC71}"/>
              </a:ext>
            </a:extLst>
          </p:cNvPr>
          <p:cNvSpPr txBox="1"/>
          <p:nvPr/>
        </p:nvSpPr>
        <p:spPr>
          <a:xfrm>
            <a:off x="2219659" y="6488668"/>
            <a:ext cx="2397967" cy="369332"/>
          </a:xfrm>
          <a:prstGeom prst="rect">
            <a:avLst/>
          </a:prstGeom>
          <a:noFill/>
        </p:spPr>
        <p:txBody>
          <a:bodyPr wrap="square" rtlCol="0">
            <a:spAutoFit/>
          </a:bodyPr>
          <a:lstStyle/>
          <a:p>
            <a:pPr algn="l"/>
            <a:r>
              <a:rPr lang="en-US" dirty="0">
                <a:latin typeface="CMU Serif" panose="02000603000000000000" pitchFamily="2" charset="0"/>
                <a:ea typeface="CMU Serif" panose="02000603000000000000" pitchFamily="2" charset="0"/>
                <a:cs typeface="CMU Serif" panose="02000603000000000000" pitchFamily="2" charset="0"/>
              </a:rPr>
              <a:t>Z-scored Power</a:t>
            </a:r>
            <a:r>
              <a:rPr lang="en-US" baseline="-25000" dirty="0">
                <a:latin typeface="CMU Serif" panose="02000603000000000000" pitchFamily="2" charset="0"/>
                <a:ea typeface="CMU Serif" panose="02000603000000000000" pitchFamily="2" charset="0"/>
                <a:cs typeface="CMU Serif" panose="02000603000000000000" pitchFamily="2" charset="0"/>
              </a:rPr>
              <a:t>4-12 Hz</a:t>
            </a:r>
          </a:p>
        </p:txBody>
      </p:sp>
      <p:sp>
        <p:nvSpPr>
          <p:cNvPr id="13" name="Textfeld 12">
            <a:extLst>
              <a:ext uri="{FF2B5EF4-FFF2-40B4-BE49-F238E27FC236}">
                <a16:creationId xmlns:a16="http://schemas.microsoft.com/office/drawing/2014/main" id="{411D40C4-EA98-41FA-B2C0-901D8A15F6C0}"/>
              </a:ext>
            </a:extLst>
          </p:cNvPr>
          <p:cNvSpPr txBox="1"/>
          <p:nvPr/>
        </p:nvSpPr>
        <p:spPr>
          <a:xfrm rot="16200000">
            <a:off x="413608" y="4920040"/>
            <a:ext cx="2397967" cy="369332"/>
          </a:xfrm>
          <a:prstGeom prst="rect">
            <a:avLst/>
          </a:prstGeom>
          <a:noFill/>
        </p:spPr>
        <p:txBody>
          <a:bodyPr wrap="square" rtlCol="0">
            <a:spAutoFit/>
          </a:bodyPr>
          <a:lstStyle/>
          <a:p>
            <a:pPr algn="ctr"/>
            <a:r>
              <a:rPr lang="en-US" dirty="0" err="1">
                <a:latin typeface="CMU Serif" panose="02000603000000000000" pitchFamily="2" charset="0"/>
                <a:ea typeface="CMU Serif" panose="02000603000000000000" pitchFamily="2" charset="0"/>
                <a:cs typeface="CMU Serif" panose="02000603000000000000" pitchFamily="2" charset="0"/>
              </a:rPr>
              <a:t>Sclae</a:t>
            </a:r>
            <a:r>
              <a:rPr lang="en-US" dirty="0">
                <a:latin typeface="CMU Serif" panose="02000603000000000000" pitchFamily="2" charset="0"/>
                <a:ea typeface="CMU Serif" panose="02000603000000000000" pitchFamily="2" charset="0"/>
                <a:cs typeface="CMU Serif" panose="02000603000000000000" pitchFamily="2" charset="0"/>
              </a:rPr>
              <a:t> (Visual Gain)</a:t>
            </a:r>
            <a:endParaRPr lang="en-US" baseline="-25000" dirty="0">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3941675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2D1CD4BC-2DE6-47F3-A20B-14DD402A49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8450" y="1121161"/>
            <a:ext cx="7070167" cy="4712115"/>
          </a:xfrm>
          <a:prstGeom prst="rect">
            <a:avLst/>
          </a:prstGeom>
        </p:spPr>
      </p:pic>
      <p:sp>
        <p:nvSpPr>
          <p:cNvPr id="2" name="Titel 1">
            <a:extLst>
              <a:ext uri="{FF2B5EF4-FFF2-40B4-BE49-F238E27FC236}">
                <a16:creationId xmlns:a16="http://schemas.microsoft.com/office/drawing/2014/main" id="{4319D8C6-D912-4472-903D-A2DF2B9D901A}"/>
              </a:ext>
            </a:extLst>
          </p:cNvPr>
          <p:cNvSpPr>
            <a:spLocks noGrp="1"/>
          </p:cNvSpPr>
          <p:nvPr>
            <p:ph type="title"/>
          </p:nvPr>
        </p:nvSpPr>
        <p:spPr/>
        <p:txBody>
          <a:bodyPr/>
          <a:lstStyle/>
          <a:p>
            <a:r>
              <a:rPr lang="en-US" dirty="0"/>
              <a:t>Bad tremor data example (p103)</a:t>
            </a:r>
          </a:p>
        </p:txBody>
      </p:sp>
      <p:sp>
        <p:nvSpPr>
          <p:cNvPr id="9" name="Inhaltsplatzhalter 8">
            <a:extLst>
              <a:ext uri="{FF2B5EF4-FFF2-40B4-BE49-F238E27FC236}">
                <a16:creationId xmlns:a16="http://schemas.microsoft.com/office/drawing/2014/main" id="{79BC5005-03C9-42D5-994D-1117E72F3588}"/>
              </a:ext>
            </a:extLst>
          </p:cNvPr>
          <p:cNvSpPr>
            <a:spLocks noGrp="1"/>
          </p:cNvSpPr>
          <p:nvPr>
            <p:ph idx="1"/>
          </p:nvPr>
        </p:nvSpPr>
        <p:spPr>
          <a:xfrm>
            <a:off x="826779" y="1373132"/>
            <a:ext cx="5133392" cy="4422978"/>
          </a:xfrm>
        </p:spPr>
        <p:txBody>
          <a:bodyPr>
            <a:normAutofit/>
          </a:bodyPr>
          <a:lstStyle/>
          <a:p>
            <a:r>
              <a:rPr lang="en-US" sz="2400" dirty="0"/>
              <a:t>Constant tremor in all trials over all feedback conditions</a:t>
            </a:r>
          </a:p>
          <a:p>
            <a:r>
              <a:rPr lang="en-US" sz="2400" dirty="0"/>
              <a:t>Higher variance in auditory feedback condition</a:t>
            </a:r>
          </a:p>
          <a:p>
            <a:r>
              <a:rPr lang="en-US" sz="2400" dirty="0"/>
              <a:t>No correlation (r = .162, p = 0.200) between visual feedback scaling and tremor power</a:t>
            </a:r>
          </a:p>
        </p:txBody>
      </p:sp>
      <p:sp>
        <p:nvSpPr>
          <p:cNvPr id="12" name="Textfeld 11">
            <a:extLst>
              <a:ext uri="{FF2B5EF4-FFF2-40B4-BE49-F238E27FC236}">
                <a16:creationId xmlns:a16="http://schemas.microsoft.com/office/drawing/2014/main" id="{FAB4C20A-3F3D-41CE-9881-C71C7CE6EC71}"/>
              </a:ext>
            </a:extLst>
          </p:cNvPr>
          <p:cNvSpPr txBox="1"/>
          <p:nvPr/>
        </p:nvSpPr>
        <p:spPr>
          <a:xfrm>
            <a:off x="2219659" y="6488668"/>
            <a:ext cx="2397967" cy="369332"/>
          </a:xfrm>
          <a:prstGeom prst="rect">
            <a:avLst/>
          </a:prstGeom>
          <a:noFill/>
        </p:spPr>
        <p:txBody>
          <a:bodyPr wrap="square" rtlCol="0">
            <a:spAutoFit/>
          </a:bodyPr>
          <a:lstStyle/>
          <a:p>
            <a:pPr algn="l"/>
            <a:r>
              <a:rPr lang="en-US" dirty="0">
                <a:latin typeface="CMU Serif" panose="02000603000000000000" pitchFamily="2" charset="0"/>
                <a:ea typeface="CMU Serif" panose="02000603000000000000" pitchFamily="2" charset="0"/>
                <a:cs typeface="CMU Serif" panose="02000603000000000000" pitchFamily="2" charset="0"/>
              </a:rPr>
              <a:t>Z-scored Power</a:t>
            </a:r>
            <a:r>
              <a:rPr lang="en-US" baseline="-25000" dirty="0">
                <a:latin typeface="CMU Serif" panose="02000603000000000000" pitchFamily="2" charset="0"/>
                <a:ea typeface="CMU Serif" panose="02000603000000000000" pitchFamily="2" charset="0"/>
                <a:cs typeface="CMU Serif" panose="02000603000000000000" pitchFamily="2" charset="0"/>
              </a:rPr>
              <a:t>4-12 Hz</a:t>
            </a:r>
          </a:p>
        </p:txBody>
      </p:sp>
      <p:sp>
        <p:nvSpPr>
          <p:cNvPr id="13" name="Textfeld 12">
            <a:extLst>
              <a:ext uri="{FF2B5EF4-FFF2-40B4-BE49-F238E27FC236}">
                <a16:creationId xmlns:a16="http://schemas.microsoft.com/office/drawing/2014/main" id="{411D40C4-EA98-41FA-B2C0-901D8A15F6C0}"/>
              </a:ext>
            </a:extLst>
          </p:cNvPr>
          <p:cNvSpPr txBox="1"/>
          <p:nvPr/>
        </p:nvSpPr>
        <p:spPr>
          <a:xfrm rot="16200000">
            <a:off x="413608" y="4920040"/>
            <a:ext cx="2397967" cy="369332"/>
          </a:xfrm>
          <a:prstGeom prst="rect">
            <a:avLst/>
          </a:prstGeom>
          <a:noFill/>
        </p:spPr>
        <p:txBody>
          <a:bodyPr wrap="square" rtlCol="0">
            <a:spAutoFit/>
          </a:bodyPr>
          <a:lstStyle/>
          <a:p>
            <a:pPr algn="ctr"/>
            <a:r>
              <a:rPr lang="en-US" dirty="0" err="1">
                <a:latin typeface="CMU Serif" panose="02000603000000000000" pitchFamily="2" charset="0"/>
                <a:ea typeface="CMU Serif" panose="02000603000000000000" pitchFamily="2" charset="0"/>
                <a:cs typeface="CMU Serif" panose="02000603000000000000" pitchFamily="2" charset="0"/>
              </a:rPr>
              <a:t>Sclae</a:t>
            </a:r>
            <a:r>
              <a:rPr lang="en-US" dirty="0">
                <a:latin typeface="CMU Serif" panose="02000603000000000000" pitchFamily="2" charset="0"/>
                <a:ea typeface="CMU Serif" panose="02000603000000000000" pitchFamily="2" charset="0"/>
                <a:cs typeface="CMU Serif" panose="02000603000000000000" pitchFamily="2" charset="0"/>
              </a:rPr>
              <a:t> (Visual Gain)</a:t>
            </a:r>
            <a:endParaRPr lang="en-US" baseline="-25000" dirty="0">
              <a:latin typeface="CMU Serif" panose="02000603000000000000" pitchFamily="2" charset="0"/>
              <a:ea typeface="CMU Serif" panose="02000603000000000000" pitchFamily="2" charset="0"/>
              <a:cs typeface="CMU Serif" panose="02000603000000000000" pitchFamily="2" charset="0"/>
            </a:endParaRPr>
          </a:p>
        </p:txBody>
      </p:sp>
      <p:pic>
        <p:nvPicPr>
          <p:cNvPr id="4" name="Grafik 3">
            <a:extLst>
              <a:ext uri="{FF2B5EF4-FFF2-40B4-BE49-F238E27FC236}">
                <a16:creationId xmlns:a16="http://schemas.microsoft.com/office/drawing/2014/main" id="{90E31908-C50C-4FF0-AF58-BCD156C08CC6}"/>
              </a:ext>
            </a:extLst>
          </p:cNvPr>
          <p:cNvPicPr>
            <a:picLocks noChangeAspect="1"/>
          </p:cNvPicPr>
          <p:nvPr/>
        </p:nvPicPr>
        <p:blipFill rotWithShape="1">
          <a:blip r:embed="rId3"/>
          <a:srcRect l="52739" t="9932" r="-152" b="41632"/>
          <a:stretch/>
        </p:blipFill>
        <p:spPr>
          <a:xfrm>
            <a:off x="1944325" y="4251680"/>
            <a:ext cx="2397968" cy="2236988"/>
          </a:xfrm>
          <a:prstGeom prst="rect">
            <a:avLst/>
          </a:prstGeom>
        </p:spPr>
      </p:pic>
    </p:spTree>
    <p:extLst>
      <p:ext uri="{BB962C8B-B14F-4D97-AF65-F5344CB8AC3E}">
        <p14:creationId xmlns:p14="http://schemas.microsoft.com/office/powerpoint/2010/main" val="526711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144502-F69F-4FEE-AAA7-DF8B28D5FBAC}"/>
              </a:ext>
            </a:extLst>
          </p:cNvPr>
          <p:cNvSpPr>
            <a:spLocks noGrp="1"/>
          </p:cNvSpPr>
          <p:nvPr>
            <p:ph type="title"/>
          </p:nvPr>
        </p:nvSpPr>
        <p:spPr/>
        <p:txBody>
          <a:bodyPr/>
          <a:lstStyle/>
          <a:p>
            <a:r>
              <a:rPr lang="en-US" dirty="0"/>
              <a:t>p100</a:t>
            </a:r>
          </a:p>
        </p:txBody>
      </p:sp>
      <p:pic>
        <p:nvPicPr>
          <p:cNvPr id="5" name="Inhaltsplatzhalter 4">
            <a:extLst>
              <a:ext uri="{FF2B5EF4-FFF2-40B4-BE49-F238E27FC236}">
                <a16:creationId xmlns:a16="http://schemas.microsoft.com/office/drawing/2014/main" id="{69794B72-6A95-44CF-A4D3-55BB1C0E06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9469" y="0"/>
            <a:ext cx="10325336" cy="6881616"/>
          </a:xfrm>
        </p:spPr>
      </p:pic>
    </p:spTree>
    <p:extLst>
      <p:ext uri="{BB962C8B-B14F-4D97-AF65-F5344CB8AC3E}">
        <p14:creationId xmlns:p14="http://schemas.microsoft.com/office/powerpoint/2010/main" val="3514929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A0BE8A-5D98-452F-93A0-643AED821C7C}"/>
              </a:ext>
            </a:extLst>
          </p:cNvPr>
          <p:cNvSpPr>
            <a:spLocks noGrp="1"/>
          </p:cNvSpPr>
          <p:nvPr>
            <p:ph type="title"/>
          </p:nvPr>
        </p:nvSpPr>
        <p:spPr/>
        <p:txBody>
          <a:bodyPr/>
          <a:lstStyle/>
          <a:p>
            <a:r>
              <a:rPr lang="en-US" dirty="0"/>
              <a:t>p101</a:t>
            </a:r>
          </a:p>
        </p:txBody>
      </p:sp>
      <p:pic>
        <p:nvPicPr>
          <p:cNvPr id="5" name="Inhaltsplatzhalter 4">
            <a:extLst>
              <a:ext uri="{FF2B5EF4-FFF2-40B4-BE49-F238E27FC236}">
                <a16:creationId xmlns:a16="http://schemas.microsoft.com/office/drawing/2014/main" id="{FA1EF978-F8D3-4995-8300-EF4AAF7CA0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6139" y="-11549"/>
            <a:ext cx="10307230" cy="6869549"/>
          </a:xfrm>
        </p:spPr>
      </p:pic>
    </p:spTree>
    <p:extLst>
      <p:ext uri="{BB962C8B-B14F-4D97-AF65-F5344CB8AC3E}">
        <p14:creationId xmlns:p14="http://schemas.microsoft.com/office/powerpoint/2010/main" val="34375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35D2A7-1FB7-4A9E-8C70-990FFDD2E85F}"/>
              </a:ext>
            </a:extLst>
          </p:cNvPr>
          <p:cNvSpPr>
            <a:spLocks noGrp="1"/>
          </p:cNvSpPr>
          <p:nvPr>
            <p:ph type="title"/>
          </p:nvPr>
        </p:nvSpPr>
        <p:spPr/>
        <p:txBody>
          <a:bodyPr/>
          <a:lstStyle/>
          <a:p>
            <a:r>
              <a:rPr lang="en-US" dirty="0"/>
              <a:t>p102</a:t>
            </a:r>
          </a:p>
        </p:txBody>
      </p:sp>
      <p:pic>
        <p:nvPicPr>
          <p:cNvPr id="5" name="Inhaltsplatzhalter 4">
            <a:extLst>
              <a:ext uri="{FF2B5EF4-FFF2-40B4-BE49-F238E27FC236}">
                <a16:creationId xmlns:a16="http://schemas.microsoft.com/office/drawing/2014/main" id="{E0FC639A-9B55-4551-8D8B-2BAD901FB0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6139" y="0"/>
            <a:ext cx="10289902" cy="6858000"/>
          </a:xfrm>
        </p:spPr>
      </p:pic>
    </p:spTree>
    <p:extLst>
      <p:ext uri="{BB962C8B-B14F-4D97-AF65-F5344CB8AC3E}">
        <p14:creationId xmlns:p14="http://schemas.microsoft.com/office/powerpoint/2010/main" val="1403626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C24134-75E7-4920-B325-8D5CAA80A3F9}"/>
              </a:ext>
            </a:extLst>
          </p:cNvPr>
          <p:cNvSpPr>
            <a:spLocks noGrp="1"/>
          </p:cNvSpPr>
          <p:nvPr>
            <p:ph type="title"/>
          </p:nvPr>
        </p:nvSpPr>
        <p:spPr/>
        <p:txBody>
          <a:bodyPr/>
          <a:lstStyle/>
          <a:p>
            <a:r>
              <a:rPr lang="en-US" dirty="0"/>
              <a:t>p103</a:t>
            </a:r>
          </a:p>
        </p:txBody>
      </p:sp>
      <p:pic>
        <p:nvPicPr>
          <p:cNvPr id="5" name="Inhaltsplatzhalter 4">
            <a:extLst>
              <a:ext uri="{FF2B5EF4-FFF2-40B4-BE49-F238E27FC236}">
                <a16:creationId xmlns:a16="http://schemas.microsoft.com/office/drawing/2014/main" id="{E20A46BF-2674-41EE-9538-9EB024CD87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6139" y="0"/>
            <a:ext cx="10289902" cy="6858000"/>
          </a:xfrm>
        </p:spPr>
      </p:pic>
    </p:spTree>
    <p:extLst>
      <p:ext uri="{BB962C8B-B14F-4D97-AF65-F5344CB8AC3E}">
        <p14:creationId xmlns:p14="http://schemas.microsoft.com/office/powerpoint/2010/main" val="177599880"/>
      </p:ext>
    </p:extLst>
  </p:cSld>
  <p:clrMapOvr>
    <a:masterClrMapping/>
  </p:clrMapOvr>
</p:sld>
</file>

<file path=ppt/theme/theme1.xml><?xml version="1.0" encoding="utf-8"?>
<a:theme xmlns:a="http://schemas.openxmlformats.org/drawingml/2006/main" name="Office">
  <a:themeElements>
    <a:clrScheme name="Benutzerdefiniert 1">
      <a:dk1>
        <a:sysClr val="windowText" lastClr="000000"/>
      </a:dk1>
      <a:lt1>
        <a:sysClr val="window" lastClr="FFFFFF"/>
      </a:lt1>
      <a:dk2>
        <a:srgbClr val="44546A"/>
      </a:dk2>
      <a:lt2>
        <a:srgbClr val="E7E6E6"/>
      </a:lt2>
      <a:accent1>
        <a:srgbClr val="455C7B"/>
      </a:accent1>
      <a:accent2>
        <a:srgbClr val="DA727E"/>
      </a:accent2>
      <a:accent3>
        <a:srgbClr val="FFBC67"/>
      </a:accent3>
      <a:accent4>
        <a:srgbClr val="AC6C82"/>
      </a:accent4>
      <a:accent5>
        <a:srgbClr val="685C79"/>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solidFill>
          <a:schemeClr val="accent1"/>
        </a:solidFill>
      </a:spPr>
      <a:bodyPr wrap="square" rtlCol="0">
        <a:spAutoFit/>
      </a:bodyPr>
      <a:lstStyle>
        <a:defPPr marL="285750" indent="-285750" algn="l">
          <a:buFont typeface="Arial" panose="020B0604020202020204" pitchFamily="34" charset="0"/>
          <a:buChar char="•"/>
          <a:defRPr dirty="0">
            <a:solidFill>
              <a:schemeClr val="bg1"/>
            </a:solidFill>
            <a:latin typeface="CMU Serif" panose="02000603000000000000" pitchFamily="2" charset="0"/>
            <a:ea typeface="CMU Serif" panose="02000603000000000000" pitchFamily="2" charset="0"/>
            <a:cs typeface="CMU Serif" panose="02000603000000000000"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468</Words>
  <Application>Microsoft Office PowerPoint</Application>
  <PresentationFormat>Breitbild</PresentationFormat>
  <Paragraphs>86</Paragraphs>
  <Slides>23</Slides>
  <Notes>1</Notes>
  <HiddenSlides>0</HiddenSlides>
  <MMClips>1</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23</vt:i4>
      </vt:variant>
    </vt:vector>
  </HeadingPairs>
  <TitlesOfParts>
    <vt:vector size="31" baseType="lpstr">
      <vt:lpstr>Arial</vt:lpstr>
      <vt:lpstr>Calibri</vt:lpstr>
      <vt:lpstr>Calibri Light</vt:lpstr>
      <vt:lpstr>CMU Sans Serif Demi Condensed</vt:lpstr>
      <vt:lpstr>CMU Serif</vt:lpstr>
      <vt:lpstr>Open Sans SemiBold</vt:lpstr>
      <vt:lpstr>Wingdings</vt:lpstr>
      <vt:lpstr>Office</vt:lpstr>
      <vt:lpstr>Feedback Tremor</vt:lpstr>
      <vt:lpstr>Paradigm</vt:lpstr>
      <vt:lpstr>Pipeline force data (vs. Archer ea., 2017)</vt:lpstr>
      <vt:lpstr>Good tremor data example (p105)</vt:lpstr>
      <vt:lpstr>Bad tremor data example (p103)</vt:lpstr>
      <vt:lpstr>p100</vt:lpstr>
      <vt:lpstr>p101</vt:lpstr>
      <vt:lpstr>p102</vt:lpstr>
      <vt:lpstr>p103</vt:lpstr>
      <vt:lpstr>p104</vt:lpstr>
      <vt:lpstr>p105</vt:lpstr>
      <vt:lpstr>p106</vt:lpstr>
      <vt:lpstr>p107</vt:lpstr>
      <vt:lpstr>p109</vt:lpstr>
      <vt:lpstr>p112</vt:lpstr>
      <vt:lpstr>p119</vt:lpstr>
      <vt:lpstr>3 Experiments – visual gain</vt:lpstr>
      <vt:lpstr>Monitor distance</vt:lpstr>
      <vt:lpstr>Combinations – 25% MVC</vt:lpstr>
      <vt:lpstr>Archer</vt:lpstr>
      <vt:lpstr>Next steps</vt:lpstr>
      <vt:lpstr>Visual angle </vt:lpstr>
      <vt:lpstr>Tremor parameters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Dealing with different/ unstable sampling rates</dc:title>
  <dc:creator>Julius Welzel</dc:creator>
  <cp:lastModifiedBy>Julius Welzel</cp:lastModifiedBy>
  <cp:revision>43</cp:revision>
  <dcterms:created xsi:type="dcterms:W3CDTF">2020-10-05T05:45:55Z</dcterms:created>
  <dcterms:modified xsi:type="dcterms:W3CDTF">2021-05-17T20:37:49Z</dcterms:modified>
</cp:coreProperties>
</file>